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8" r:id="rId3"/>
    <p:sldId id="265" r:id="rId4"/>
    <p:sldId id="269" r:id="rId5"/>
    <p:sldId id="277" r:id="rId6"/>
    <p:sldId id="274" r:id="rId7"/>
    <p:sldId id="272" r:id="rId8"/>
    <p:sldId id="266" r:id="rId9"/>
    <p:sldId id="267" r:id="rId10"/>
    <p:sldId id="268" r:id="rId11"/>
    <p:sldId id="278" r:id="rId12"/>
    <p:sldId id="270" r:id="rId13"/>
    <p:sldId id="279" r:id="rId14"/>
    <p:sldId id="275" r:id="rId15"/>
    <p:sldId id="273" r:id="rId16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021"/>
    <p:restoredTop sz="94694"/>
  </p:normalViewPr>
  <p:slideViewPr>
    <p:cSldViewPr snapToGrid="0">
      <p:cViewPr varScale="1">
        <p:scale>
          <a:sx n="89" d="100"/>
          <a:sy n="89" d="100"/>
        </p:scale>
        <p:origin x="176" y="8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83AA68-F761-ED4E-B6F2-3DDD9B95193A}" type="datetimeFigureOut">
              <a:rPr lang="en-US" smtClean="0"/>
              <a:t>5/30/23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0C131E-6A5F-7C4D-B446-5120FAFA46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9561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0C131E-6A5F-7C4D-B446-5120FAFA462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1471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0C131E-6A5F-7C4D-B446-5120FAFA462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4961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D44E2C-C50E-B202-A0CD-6FB703CD4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1DF3CD6-1142-3C8E-6CB4-E83DA25F7D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C2FADCD-51F3-FE0E-0B4C-83F6FF2F56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8221A0-A851-4643-973A-34E54DAEC401}" type="datetime1">
              <a:rPr lang="de-DE" smtClean="0"/>
              <a:t>30.05.23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5A070BD-61D2-009B-D0D5-FB5931D735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BB1CBAC-0D6F-1973-D4E3-49F7011A9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0325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F2BFA59-E2B8-CE69-FE29-85F218466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9C010D96-5A06-59C6-501E-0C6AC9F526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123B2C0-D3E6-4AF7-F194-EBD0750109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A20BB-9304-0843-85F0-CB9D865C22EF}" type="datetime1">
              <a:rPr lang="de-DE" smtClean="0"/>
              <a:t>30.05.23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7F3C7DC-FB7C-1B59-8148-9C252F643F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E8F18EB-3DA5-45F8-6B37-8D88BFFCA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2961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95147FC9-4ABD-86F4-1CD6-7AF27ADA804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0F54595D-63F9-CC5D-8242-260EBFD991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B4D75D2-21A7-C93D-705D-79BDCB144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34E146-EE9B-B249-BBA0-524EEB6F6D59}" type="datetime1">
              <a:rPr lang="de-DE" smtClean="0"/>
              <a:t>30.05.23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5A8F429-0574-4933-C897-BA0A6A276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5AB0F98-B82A-83D4-FA09-FC37B7F991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1752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0E2361-495B-3C22-0A6B-3DBFF43AC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F098191-3ADD-0448-255E-DFE20452DF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43B53D0-189D-887D-1552-46386DE5D7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88700-74CE-9E4C-9782-8F119B14C37E}" type="datetime1">
              <a:rPr lang="de-DE" smtClean="0"/>
              <a:t>30.05.23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AA26044-452B-7C84-44F8-249A430C31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E0109DA-9EBF-FDD6-8D81-0FBD03541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4436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740BE5-D256-F234-165F-DDD2583032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A615DD4-CEAC-9311-E648-15338655E9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5BA21DC-B5DC-1D47-4607-94B496B75B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9BFDF-BFE8-4B4E-9BF3-646A34B77609}" type="datetime1">
              <a:rPr lang="de-DE" smtClean="0"/>
              <a:t>30.05.23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087DDCE-C9EC-99C1-1D7D-57E74A76CE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0F3E8F9-FCEF-95FA-BFDA-C53C2E79D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8010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FBA840E-F4D9-914D-DE72-10ED975DA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EA07AF-651E-E91E-7260-2C9BAAE1E1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F2C0664A-4F49-2D6E-EBC9-681093E014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F4BEBEE-C680-3DD5-C94F-858C116F03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28921-2E07-F340-9007-3503DFE786F6}" type="datetime1">
              <a:rPr lang="de-DE" smtClean="0"/>
              <a:t>30.05.23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2E24443-8A04-7446-770F-B3A1AEF52D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AA44614-C7D6-85E7-D004-C0E21646B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9651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D805A7C-1C19-A9CD-55A8-177E8171F7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7E0720E-2755-CC40-F3BC-5B6D10F47C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B7BCDF5-E34A-A6F9-6C71-4B9F0E183A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A90BB45-D56E-DF21-048E-83E3EE865F6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066938D6-F32C-4887-42C6-A3CA1932859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96213D26-D605-8F34-ACFA-DAED6FB329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E8577-6C51-E541-8912-C539B7A2E277}" type="datetime1">
              <a:rPr lang="de-DE" smtClean="0"/>
              <a:t>30.05.23</a:t>
            </a:fld>
            <a:endParaRPr lang="en-US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6E922B4A-DF31-817B-2C60-E257A90B8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D1951780-E5F1-DF5B-3368-EF03C50D1D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2115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8B39A9-4C0F-CC0C-5A18-CCCB3D983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DF0EF061-3838-13CA-780B-96097097D7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B572DC-7BCC-CA47-81FE-FCC94A3A0805}" type="datetime1">
              <a:rPr lang="de-DE" smtClean="0"/>
              <a:t>30.05.23</a:t>
            </a:fld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DFACBD2-51DD-4800-D9BC-618F43D74C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193DD26-D6B2-896D-2BDE-E382421103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2967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403B509B-1886-FA6C-17E5-412D7291F8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0A3576-52B2-F64F-9351-D8B0DA525512}" type="datetime1">
              <a:rPr lang="de-DE" smtClean="0"/>
              <a:t>30.05.23</a:t>
            </a:fld>
            <a:endParaRPr lang="en-US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DC58B38-4F80-056A-9453-B3DDD59AE9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41FD3CC-19E3-DCBA-04AE-0B22AB401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5566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63A1707-BDE1-139D-7A08-591B396944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94F2638-FCA4-0F1B-7729-235F675D64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B7FC733-9285-A75F-7BB2-0E65B5DCEA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850DB5E-53AC-0BA4-5726-49E2F65D3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B9BF2-AB1E-D047-B471-F9B06CA8A9FE}" type="datetime1">
              <a:rPr lang="de-DE" smtClean="0"/>
              <a:t>30.05.23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03AD597-36E3-1D22-F073-9575A90571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1EA0D62-D5EA-9094-A4D3-EE2ADE8B6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7465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2D0620-38FA-1C09-FFAA-88F8459C09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F59279D3-2D01-8381-F513-C21752B61E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143D786-7504-156A-7A86-135F059E97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3CEB45E-E867-684E-B232-AA19DDB23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66944-EB61-E046-B0C0-126A34EEA788}" type="datetime1">
              <a:rPr lang="de-DE" smtClean="0"/>
              <a:t>30.05.23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077E05F-992A-8531-8472-DDE7C13ACC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120172A-36CF-AE1B-9B49-144F8A535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3551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4BEDBCBA-6E03-B2FA-53DE-08F50190F6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045D7AA-53C4-8236-B3AA-85C53867F3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582FD0B-71FE-8CC8-392B-D75411D6D0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D27464-5EE4-B443-AAD2-40C3349F53C9}" type="datetime1">
              <a:rPr lang="de-DE" smtClean="0"/>
              <a:t>30.05.23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AC0DB27-A26B-93EA-51DE-7147F870D2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24F49A5-BBAE-6311-4490-4235C32B37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9214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.jpeg"/><Relationship Id="rId4" Type="http://schemas.openxmlformats.org/officeDocument/2006/relationships/image" Target="../media/image18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emf"/><Relationship Id="rId5" Type="http://schemas.openxmlformats.org/officeDocument/2006/relationships/image" Target="../media/image19.emf"/><Relationship Id="rId4" Type="http://schemas.openxmlformats.org/officeDocument/2006/relationships/image" Target="../media/image7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6.png"/><Relationship Id="rId7" Type="http://schemas.openxmlformats.org/officeDocument/2006/relationships/image" Target="../media/image12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emf"/><Relationship Id="rId5" Type="http://schemas.openxmlformats.org/officeDocument/2006/relationships/image" Target="../media/image20.emf"/><Relationship Id="rId4" Type="http://schemas.openxmlformats.org/officeDocument/2006/relationships/image" Target="../media/image7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jpeg"/><Relationship Id="rId5" Type="http://schemas.openxmlformats.org/officeDocument/2006/relationships/image" Target="../media/image22.emf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5.png"/><Relationship Id="rId4" Type="http://schemas.openxmlformats.org/officeDocument/2006/relationships/image" Target="../media/image3.png"/><Relationship Id="rId9" Type="http://schemas.openxmlformats.org/officeDocument/2006/relationships/image" Target="../media/image7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7.jpe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5" Type="http://schemas.openxmlformats.org/officeDocument/2006/relationships/image" Target="../media/image7.jpe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png"/><Relationship Id="rId4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jpeg"/><Relationship Id="rId5" Type="http://schemas.openxmlformats.org/officeDocument/2006/relationships/image" Target="../media/image16.emf"/><Relationship Id="rId4" Type="http://schemas.openxmlformats.org/officeDocument/2006/relationships/image" Target="../media/image15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.jpeg"/><Relationship Id="rId4" Type="http://schemas.openxmlformats.org/officeDocument/2006/relationships/image" Target="../media/image17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BBF7C6-E70A-4333-7CA1-AB64968880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64613" y="318052"/>
            <a:ext cx="4583007" cy="4355021"/>
          </a:xfrm>
        </p:spPr>
        <p:txBody>
          <a:bodyPr anchor="b">
            <a:normAutofit/>
          </a:bodyPr>
          <a:lstStyle/>
          <a:p>
            <a:pPr marL="35488" marR="35488" algn="l" defTabSz="863399">
              <a:buClr>
                <a:srgbClr val="719F33"/>
              </a:buClr>
              <a:buFont typeface="Akkurat-Bold"/>
              <a:defRPr sz="1800">
                <a:uFillTx/>
              </a:defRPr>
            </a:pPr>
            <a:r>
              <a:rPr lang="de-DE" sz="3200" b="1" dirty="0" err="1">
                <a:uFill>
                  <a:solidFill>
                    <a:srgbClr val="84B819"/>
                  </a:solidFill>
                </a:uFill>
                <a:latin typeface="Helvetica" pitchFamily="2" charset="0"/>
                <a:ea typeface="Akkurat-Bold"/>
                <a:cs typeface="Arial" panose="020B0604020202020204" pitchFamily="34" charset="0"/>
                <a:sym typeface="Akkurat-Bold"/>
              </a:rPr>
              <a:t>Measuring</a:t>
            </a:r>
            <a:r>
              <a:rPr lang="de-DE" sz="3200" b="1" dirty="0">
                <a:uFill>
                  <a:solidFill>
                    <a:srgbClr val="84B819"/>
                  </a:solidFill>
                </a:uFill>
                <a:latin typeface="Helvetica" pitchFamily="2" charset="0"/>
                <a:ea typeface="Akkurat-Bold"/>
                <a:cs typeface="Arial" panose="020B0604020202020204" pitchFamily="34" charset="0"/>
                <a:sym typeface="Akkurat-Bold"/>
              </a:rPr>
              <a:t> </a:t>
            </a:r>
            <a:r>
              <a:rPr lang="de-DE" sz="3200" b="1" dirty="0" err="1">
                <a:solidFill>
                  <a:schemeClr val="tx1"/>
                </a:solidFill>
                <a:uFill>
                  <a:solidFill>
                    <a:srgbClr val="84B819"/>
                  </a:solidFill>
                </a:uFill>
                <a:latin typeface="Helvetica" pitchFamily="2" charset="0"/>
                <a:ea typeface="Akkurat-Bold"/>
                <a:cs typeface="Arial" panose="020B0604020202020204" pitchFamily="34" charset="0"/>
                <a:sym typeface="Akkurat-Bold"/>
              </a:rPr>
              <a:t>the</a:t>
            </a:r>
            <a:r>
              <a:rPr lang="de-DE" sz="3200" b="1" dirty="0">
                <a:solidFill>
                  <a:schemeClr val="tx1"/>
                </a:solidFill>
                <a:uFill>
                  <a:solidFill>
                    <a:srgbClr val="84B819"/>
                  </a:solidFill>
                </a:uFill>
                <a:latin typeface="Helvetica" pitchFamily="2" charset="0"/>
                <a:ea typeface="Akkurat-Bold"/>
                <a:cs typeface="Arial" panose="020B0604020202020204" pitchFamily="34" charset="0"/>
                <a:sym typeface="Akkurat-Bold"/>
              </a:rPr>
              <a:t> prompt </a:t>
            </a:r>
            <a:r>
              <a:rPr lang="de-DE" sz="3200" b="1" dirty="0" err="1">
                <a:solidFill>
                  <a:schemeClr val="tx1"/>
                </a:solidFill>
                <a:uFill>
                  <a:solidFill>
                    <a:srgbClr val="84B819"/>
                  </a:solidFill>
                </a:uFill>
                <a:latin typeface="Helvetica" pitchFamily="2" charset="0"/>
                <a:ea typeface="Akkurat-Bold"/>
                <a:cs typeface="Arial" panose="020B0604020202020204" pitchFamily="34" charset="0"/>
                <a:sym typeface="Akkurat-Bold"/>
              </a:rPr>
              <a:t>component</a:t>
            </a:r>
            <a:r>
              <a:rPr lang="de-DE" sz="3200" b="1" dirty="0">
                <a:solidFill>
                  <a:schemeClr val="tx1"/>
                </a:solidFill>
                <a:uFill>
                  <a:solidFill>
                    <a:srgbClr val="84B819"/>
                  </a:solidFill>
                </a:uFill>
                <a:latin typeface="Helvetica" pitchFamily="2" charset="0"/>
                <a:ea typeface="Akkurat-Bold"/>
                <a:cs typeface="Arial" panose="020B0604020202020204" pitchFamily="34" charset="0"/>
                <a:sym typeface="Akkurat-Bold"/>
              </a:rPr>
              <a:t> </a:t>
            </a:r>
            <a:r>
              <a:rPr lang="de-DE" sz="3200" b="1" dirty="0" err="1">
                <a:solidFill>
                  <a:schemeClr val="tx1"/>
                </a:solidFill>
                <a:uFill>
                  <a:solidFill>
                    <a:srgbClr val="84B819"/>
                  </a:solidFill>
                </a:uFill>
                <a:latin typeface="Helvetica" pitchFamily="2" charset="0"/>
                <a:ea typeface="Akkurat-Bold"/>
                <a:cs typeface="Arial" panose="020B0604020202020204" pitchFamily="34" charset="0"/>
                <a:sym typeface="Akkurat-Bold"/>
              </a:rPr>
              <a:t>of</a:t>
            </a:r>
            <a:r>
              <a:rPr lang="de-DE" sz="3200" b="1" dirty="0">
                <a:solidFill>
                  <a:schemeClr val="tx1"/>
                </a:solidFill>
                <a:uFill>
                  <a:solidFill>
                    <a:srgbClr val="84B819"/>
                  </a:solidFill>
                </a:uFill>
                <a:latin typeface="Helvetica" pitchFamily="2" charset="0"/>
                <a:ea typeface="Akkurat-Bold"/>
                <a:cs typeface="Arial" panose="020B0604020202020204" pitchFamily="34" charset="0"/>
                <a:sym typeface="Akkurat-Bold"/>
              </a:rPr>
              <a:t> </a:t>
            </a:r>
            <a:r>
              <a:rPr lang="de-DE" sz="3200" b="1" dirty="0" err="1">
                <a:solidFill>
                  <a:schemeClr val="tx1"/>
                </a:solidFill>
                <a:uFill>
                  <a:solidFill>
                    <a:srgbClr val="84B819"/>
                  </a:solidFill>
                </a:uFill>
                <a:latin typeface="Helvetica" pitchFamily="2" charset="0"/>
                <a:ea typeface="Akkurat-Bold"/>
                <a:cs typeface="Arial" panose="020B0604020202020204" pitchFamily="34" charset="0"/>
                <a:sym typeface="Akkurat-Bold"/>
              </a:rPr>
              <a:t>the</a:t>
            </a:r>
            <a:r>
              <a:rPr lang="de-DE" sz="3200" b="1" dirty="0">
                <a:solidFill>
                  <a:schemeClr val="tx1"/>
                </a:solidFill>
                <a:uFill>
                  <a:solidFill>
                    <a:srgbClr val="84B819"/>
                  </a:solidFill>
                </a:uFill>
                <a:latin typeface="Helvetica" pitchFamily="2" charset="0"/>
                <a:ea typeface="Akkurat-Bold"/>
                <a:cs typeface="Arial" panose="020B0604020202020204" pitchFamily="34" charset="0"/>
                <a:sym typeface="Akkurat-Bold"/>
              </a:rPr>
              <a:t> </a:t>
            </a:r>
            <a:r>
              <a:rPr lang="de-DE" sz="3200" b="1" dirty="0" err="1">
                <a:solidFill>
                  <a:schemeClr val="tx1"/>
                </a:solidFill>
                <a:uFill>
                  <a:solidFill>
                    <a:srgbClr val="84B819"/>
                  </a:solidFill>
                </a:uFill>
                <a:latin typeface="Helvetica" pitchFamily="2" charset="0"/>
                <a:ea typeface="Akkurat-Bold"/>
                <a:cs typeface="Arial" panose="020B0604020202020204" pitchFamily="34" charset="0"/>
                <a:sym typeface="Akkurat-Bold"/>
              </a:rPr>
              <a:t>atmospheric</a:t>
            </a:r>
            <a:r>
              <a:rPr lang="de-DE" sz="3200" b="1" dirty="0">
                <a:solidFill>
                  <a:schemeClr val="tx1"/>
                </a:solidFill>
                <a:uFill>
                  <a:solidFill>
                    <a:srgbClr val="84B819"/>
                  </a:solidFill>
                </a:uFill>
                <a:latin typeface="Helvetica" pitchFamily="2" charset="0"/>
                <a:ea typeface="Akkurat-Bold"/>
                <a:cs typeface="Arial" panose="020B0604020202020204" pitchFamily="34" charset="0"/>
                <a:sym typeface="Akkurat-Bold"/>
              </a:rPr>
              <a:t> </a:t>
            </a:r>
            <a:r>
              <a:rPr lang="de-DE" sz="3200" b="1" dirty="0" err="1">
                <a:solidFill>
                  <a:schemeClr val="tx1"/>
                </a:solidFill>
                <a:uFill>
                  <a:solidFill>
                    <a:srgbClr val="84B819"/>
                  </a:solidFill>
                </a:uFill>
                <a:latin typeface="Helvetica" pitchFamily="2" charset="0"/>
                <a:ea typeface="Akkurat-Bold"/>
                <a:cs typeface="Arial" panose="020B0604020202020204" pitchFamily="34" charset="0"/>
                <a:sym typeface="Akkurat-Bold"/>
              </a:rPr>
              <a:t>muon</a:t>
            </a:r>
            <a:r>
              <a:rPr lang="de-DE" sz="3200" b="1" dirty="0">
                <a:solidFill>
                  <a:schemeClr val="tx1"/>
                </a:solidFill>
                <a:uFill>
                  <a:solidFill>
                    <a:srgbClr val="84B819"/>
                  </a:solidFill>
                </a:uFill>
                <a:latin typeface="Helvetica" pitchFamily="2" charset="0"/>
                <a:ea typeface="Akkurat-Bold"/>
                <a:cs typeface="Arial" panose="020B0604020202020204" pitchFamily="34" charset="0"/>
                <a:sym typeface="Akkurat-Bold"/>
              </a:rPr>
              <a:t> </a:t>
            </a:r>
            <a:r>
              <a:rPr lang="de-DE" sz="3200" b="1" dirty="0" err="1">
                <a:solidFill>
                  <a:schemeClr val="tx1"/>
                </a:solidFill>
                <a:uFill>
                  <a:solidFill>
                    <a:srgbClr val="84B819"/>
                  </a:solidFill>
                </a:uFill>
                <a:latin typeface="Helvetica" pitchFamily="2" charset="0"/>
                <a:ea typeface="Akkurat-Bold"/>
                <a:cs typeface="Arial" panose="020B0604020202020204" pitchFamily="34" charset="0"/>
                <a:sym typeface="Akkurat-Bold"/>
              </a:rPr>
              <a:t>flux</a:t>
            </a:r>
            <a:br>
              <a:rPr lang="de-DE" sz="3200" b="1" dirty="0">
                <a:solidFill>
                  <a:schemeClr val="tx1"/>
                </a:solidFill>
                <a:uFill>
                  <a:solidFill>
                    <a:srgbClr val="84B819"/>
                  </a:solidFill>
                </a:uFill>
                <a:latin typeface="Helvetica" pitchFamily="2" charset="0"/>
                <a:ea typeface="Akkurat-Bold"/>
                <a:cs typeface="Arial" panose="020B0604020202020204" pitchFamily="34" charset="0"/>
                <a:sym typeface="Akkurat-Bold"/>
              </a:rPr>
            </a:br>
            <a:br>
              <a:rPr lang="de-DE" sz="3200" b="1" dirty="0">
                <a:solidFill>
                  <a:schemeClr val="tx1"/>
                </a:solidFill>
                <a:uFill>
                  <a:solidFill>
                    <a:srgbClr val="84B819"/>
                  </a:solidFill>
                </a:uFill>
                <a:latin typeface="Helvetica" pitchFamily="2" charset="0"/>
                <a:ea typeface="Akkurat-Bold"/>
                <a:cs typeface="Arial" panose="020B0604020202020204" pitchFamily="34" charset="0"/>
                <a:sym typeface="Akkurat-Bold"/>
              </a:rPr>
            </a:br>
            <a:r>
              <a:rPr lang="de-DE" sz="1600" b="1" dirty="0">
                <a:uFill>
                  <a:solidFill>
                    <a:srgbClr val="84B819"/>
                  </a:solidFill>
                </a:uFill>
                <a:latin typeface="Helvetica" pitchFamily="2" charset="0"/>
                <a:ea typeface="Akkurat-Bold"/>
                <a:cs typeface="Arial" panose="020B0604020202020204" pitchFamily="34" charset="0"/>
                <a:sym typeface="Akkurat-Bold"/>
              </a:rPr>
              <a:t>Ludwig Neste and Pascal Gutjahr</a:t>
            </a:r>
            <a:endParaRPr lang="de-DE" sz="3200" b="1" dirty="0">
              <a:solidFill>
                <a:schemeClr val="tx1"/>
              </a:solidFill>
              <a:uFill>
                <a:solidFill>
                  <a:srgbClr val="84B819"/>
                </a:solidFill>
              </a:uFill>
              <a:latin typeface="Helvetica" pitchFamily="2" charset="0"/>
              <a:ea typeface="Akkurat-Bold"/>
              <a:cs typeface="Arial" panose="020B0604020202020204" pitchFamily="34" charset="0"/>
              <a:sym typeface="Akkurat-Bold"/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E804686-9488-A564-C2A9-0B97E26692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63590" y="5463540"/>
            <a:ext cx="6184030" cy="1076408"/>
          </a:xfrm>
        </p:spPr>
        <p:txBody>
          <a:bodyPr anchor="t">
            <a:normAutofit/>
          </a:bodyPr>
          <a:lstStyle/>
          <a:p>
            <a:pPr algn="r"/>
            <a:r>
              <a:rPr lang="de-DE" b="1" dirty="0">
                <a:solidFill>
                  <a:srgbClr val="83B814"/>
                </a:solidFill>
                <a:uFill>
                  <a:solidFill>
                    <a:srgbClr val="84B819"/>
                  </a:solidFill>
                </a:uFill>
                <a:latin typeface="Arial" pitchFamily="34" charset="0"/>
                <a:ea typeface="Akkurat-Bold"/>
                <a:cs typeface="Arial" pitchFamily="34" charset="0"/>
                <a:sym typeface="Akkurat-Bold"/>
              </a:rPr>
              <a:t>F3/F4 Meeting </a:t>
            </a:r>
          </a:p>
          <a:p>
            <a:pPr algn="r"/>
            <a:br>
              <a:rPr lang="de-DE" sz="1800" b="1" dirty="0">
                <a:solidFill>
                  <a:srgbClr val="83B814"/>
                </a:solidFill>
                <a:uFill>
                  <a:solidFill>
                    <a:srgbClr val="84B819"/>
                  </a:solidFill>
                </a:uFill>
                <a:latin typeface="Arial" pitchFamily="34" charset="0"/>
                <a:ea typeface="Akkurat-Bold"/>
                <a:cs typeface="Arial" pitchFamily="34" charset="0"/>
                <a:sym typeface="Akkurat-Bold"/>
              </a:rPr>
            </a:br>
            <a:r>
              <a:rPr lang="de-DE" sz="1400" b="1" dirty="0">
                <a:solidFill>
                  <a:srgbClr val="83B814"/>
                </a:solidFill>
                <a:uFill>
                  <a:solidFill>
                    <a:srgbClr val="84B819"/>
                  </a:solidFill>
                </a:uFill>
                <a:latin typeface="Arial" pitchFamily="34" charset="0"/>
                <a:ea typeface="Akkurat-Bold"/>
                <a:cs typeface="Arial" pitchFamily="34" charset="0"/>
                <a:sym typeface="Akkurat-Bold"/>
              </a:rPr>
              <a:t>Dortmund 2023</a:t>
            </a:r>
          </a:p>
          <a:p>
            <a:pPr algn="r"/>
            <a:endParaRPr lang="en-US" sz="280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DE7D6CE-5AAC-3CF6-CCD9-A64A79920E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208" r="-1" b="27710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26AC9AA2-A630-3F8B-77FC-9577B3625308}"/>
              </a:ext>
            </a:extLst>
          </p:cNvPr>
          <p:cNvSpPr txBox="1"/>
          <p:nvPr/>
        </p:nvSpPr>
        <p:spPr>
          <a:xfrm>
            <a:off x="297180" y="6672988"/>
            <a:ext cx="72923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https://</a:t>
            </a:r>
            <a:r>
              <a:rPr lang="en-US" sz="800" dirty="0" err="1"/>
              <a:t>www.vox.com</a:t>
            </a:r>
            <a:r>
              <a:rPr lang="en-US" sz="800" dirty="0"/>
              <a:t>/the-highlight/2019/7/16/17690740/cosmic-rays-universe-theory-science</a:t>
            </a:r>
          </a:p>
        </p:txBody>
      </p:sp>
    </p:spTree>
    <p:extLst>
      <p:ext uri="{BB962C8B-B14F-4D97-AF65-F5344CB8AC3E}">
        <p14:creationId xmlns:p14="http://schemas.microsoft.com/office/powerpoint/2010/main" val="38912413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4E484B7-8461-8301-A321-A797E1F8C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Scaling of the prompt component - tagging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9A286EB-156E-4363-3D12-C1212EF20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65983" y="1750518"/>
            <a:ext cx="5157787" cy="4410967"/>
          </a:xfrm>
        </p:spPr>
        <p:txBody>
          <a:bodyPr/>
          <a:lstStyle/>
          <a:p>
            <a:r>
              <a:rPr lang="en-US" dirty="0"/>
              <a:t>Amount of prompt particles is re-weighted with 0.5</a:t>
            </a:r>
          </a:p>
          <a:p>
            <a:r>
              <a:rPr lang="en-US" dirty="0"/>
              <a:t>Use tagging of prompt in CORSIKA MC </a:t>
            </a:r>
          </a:p>
          <a:p>
            <a:r>
              <a:rPr lang="en-US" dirty="0"/>
              <a:t>Conventional component is not much affected</a:t>
            </a:r>
          </a:p>
          <a:p>
            <a:pPr lvl="1"/>
            <a:r>
              <a:rPr lang="en-US" dirty="0"/>
              <a:t>If a shower contains prompt, almost no conv. particles in the shower arrive at the surface 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03D7B84-5063-5FEA-15C5-BE8A02600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10</a:t>
            </a:fld>
            <a:endParaRPr lang="en-US"/>
          </a:p>
        </p:txBody>
      </p:sp>
      <p:pic>
        <p:nvPicPr>
          <p:cNvPr id="9" name="Grafik 8" descr="Ein Bild, das Text, ClipArt enthält.&#10;&#10;Automatisch generierte Beschreibung">
            <a:extLst>
              <a:ext uri="{FF2B5EF4-FFF2-40B4-BE49-F238E27FC236}">
                <a16:creationId xmlns:a16="http://schemas.microsoft.com/office/drawing/2014/main" id="{3AFD73FB-7A5B-DAEF-C57C-58689F0F11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92690" y="136525"/>
            <a:ext cx="692690" cy="441569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6545655E-427D-3828-3F6F-6B577F2080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510" y="92738"/>
            <a:ext cx="1832786" cy="365125"/>
          </a:xfrm>
          <a:prstGeom prst="rect">
            <a:avLst/>
          </a:prstGeom>
        </p:spPr>
      </p:pic>
      <p:pic>
        <p:nvPicPr>
          <p:cNvPr id="15" name="Inhaltsplatzhalter 14">
            <a:extLst>
              <a:ext uri="{FF2B5EF4-FFF2-40B4-BE49-F238E27FC236}">
                <a16:creationId xmlns:a16="http://schemas.microsoft.com/office/drawing/2014/main" id="{A2DC22FC-1EE9-A99F-50F1-FC922F04B6F3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/>
          <a:stretch>
            <a:fillRect/>
          </a:stretch>
        </p:blipFill>
        <p:spPr>
          <a:xfrm>
            <a:off x="5423770" y="1439175"/>
            <a:ext cx="6746158" cy="4722310"/>
          </a:xfr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126F858-9E57-EDAA-8152-B4675951D1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06454" y="139628"/>
            <a:ext cx="1559604" cy="439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9726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FF780-C571-2C7A-0443-B3E42CBE3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Muon energy distributions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73FFC0-E9E7-CBE8-FD5D-130E345E6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11</a:t>
            </a:fld>
            <a:endParaRPr lang="en-US"/>
          </a:p>
        </p:txBody>
      </p:sp>
      <p:pic>
        <p:nvPicPr>
          <p:cNvPr id="6" name="Grafik 8" descr="Ein Bild, das Text, ClipArt enthält.&#10;&#10;Automatisch generierte Beschreibung">
            <a:extLst>
              <a:ext uri="{FF2B5EF4-FFF2-40B4-BE49-F238E27FC236}">
                <a16:creationId xmlns:a16="http://schemas.microsoft.com/office/drawing/2014/main" id="{44038628-06D8-865B-D831-BA4C74E3EA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92690" y="136525"/>
            <a:ext cx="692690" cy="441569"/>
          </a:xfrm>
          <a:prstGeom prst="rect">
            <a:avLst/>
          </a:prstGeom>
        </p:spPr>
      </p:pic>
      <p:pic>
        <p:nvPicPr>
          <p:cNvPr id="7" name="Grafik 9">
            <a:extLst>
              <a:ext uri="{FF2B5EF4-FFF2-40B4-BE49-F238E27FC236}">
                <a16:creationId xmlns:a16="http://schemas.microsoft.com/office/drawing/2014/main" id="{15A4F91A-72F1-4AD4-F69F-CF85A9B793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510" y="92738"/>
            <a:ext cx="1832786" cy="3651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AA016AC-F9BD-E8C4-1079-9EB6CD0C3F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06454" y="139628"/>
            <a:ext cx="1559604" cy="43917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1C6301-9D96-3855-DF66-C0DA35EA2F3E}"/>
              </a:ext>
            </a:extLst>
          </p:cNvPr>
          <p:cNvSpPr txBox="1"/>
          <p:nvPr/>
        </p:nvSpPr>
        <p:spPr>
          <a:xfrm>
            <a:off x="689113" y="5579165"/>
            <a:ext cx="102704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Highest energetic muon per shower/tree inside detector is shown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Too less statistics at high energies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Unknown: parent particle is not known → generation counter indicates, that there are particles between 					           mother and muon → conventional</a:t>
            </a:r>
          </a:p>
        </p:txBody>
      </p:sp>
      <p:pic>
        <p:nvPicPr>
          <p:cNvPr id="21" name="Content Placeholder 20">
            <a:extLst>
              <a:ext uri="{FF2B5EF4-FFF2-40B4-BE49-F238E27FC236}">
                <a16:creationId xmlns:a16="http://schemas.microsoft.com/office/drawing/2014/main" id="{57DC309F-2B1B-8D8B-5F88-249BC84BD8C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5"/>
          <a:stretch>
            <a:fillRect/>
          </a:stretch>
        </p:blipFill>
        <p:spPr>
          <a:xfrm>
            <a:off x="718932" y="1386555"/>
            <a:ext cx="5509590" cy="4135179"/>
          </a:xfrm>
        </p:spPr>
      </p:pic>
      <p:pic>
        <p:nvPicPr>
          <p:cNvPr id="25" name="Content Placeholder 24">
            <a:extLst>
              <a:ext uri="{FF2B5EF4-FFF2-40B4-BE49-F238E27FC236}">
                <a16:creationId xmlns:a16="http://schemas.microsoft.com/office/drawing/2014/main" id="{33BB4B08-8579-3A27-9A27-05C7F38526A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6"/>
          <a:stretch>
            <a:fillRect/>
          </a:stretch>
        </p:blipFill>
        <p:spPr>
          <a:xfrm>
            <a:off x="5923721" y="1386555"/>
            <a:ext cx="5509591" cy="4135180"/>
          </a:xfrm>
        </p:spPr>
      </p:pic>
    </p:spTree>
    <p:extLst>
      <p:ext uri="{BB962C8B-B14F-4D97-AF65-F5344CB8AC3E}">
        <p14:creationId xmlns:p14="http://schemas.microsoft.com/office/powerpoint/2010/main" val="7107027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8917FC9-1AA7-F362-9E0B-D5155CE21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89C5F43-3819-DEA0-B49A-C921B140DB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7"/>
            <a:ext cx="10515600" cy="4486275"/>
          </a:xfrm>
        </p:spPr>
        <p:txBody>
          <a:bodyPr>
            <a:normAutofit fontScale="70000" lnSpcReduction="20000"/>
          </a:bodyPr>
          <a:lstStyle/>
          <a:p>
            <a:r>
              <a:rPr lang="en-US" dirty="0">
                <a:sym typeface="Wingdings" pitchFamily="2" charset="2"/>
              </a:rPr>
              <a:t>CORSIKA_EHIST works</a:t>
            </a:r>
          </a:p>
          <a:p>
            <a:r>
              <a:rPr lang="en-US" dirty="0">
                <a:sym typeface="Wingdings" pitchFamily="2" charset="2"/>
              </a:rPr>
              <a:t>Parent particles can be tagged</a:t>
            </a:r>
          </a:p>
          <a:p>
            <a:r>
              <a:rPr lang="en-US" dirty="0">
                <a:sym typeface="Wingdings" pitchFamily="2" charset="2"/>
              </a:rPr>
              <a:t>Good agreement with </a:t>
            </a:r>
            <a:r>
              <a:rPr lang="en-US" dirty="0" err="1">
                <a:sym typeface="Wingdings" pitchFamily="2" charset="2"/>
              </a:rPr>
              <a:t>MCEq</a:t>
            </a:r>
            <a:endParaRPr lang="en-US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Ready for the simulation/analysis</a:t>
            </a:r>
          </a:p>
          <a:p>
            <a:pPr marL="0" indent="0">
              <a:buNone/>
            </a:pPr>
            <a:r>
              <a:rPr lang="en-US" b="1" dirty="0">
                <a:sym typeface="Wingdings" pitchFamily="2" charset="2"/>
              </a:rPr>
              <a:t>Next steps:</a:t>
            </a:r>
          </a:p>
          <a:p>
            <a:r>
              <a:rPr lang="en-US" dirty="0">
                <a:sym typeface="Wingdings" pitchFamily="2" charset="2"/>
              </a:rPr>
              <a:t>Simulate test data set</a:t>
            </a:r>
          </a:p>
          <a:p>
            <a:r>
              <a:rPr lang="en-US" dirty="0">
                <a:sym typeface="Wingdings" pitchFamily="2" charset="2"/>
              </a:rPr>
              <a:t>New event selection using DNN</a:t>
            </a:r>
          </a:p>
          <a:p>
            <a:r>
              <a:rPr lang="en-US" dirty="0">
                <a:sym typeface="Wingdings" pitchFamily="2" charset="2"/>
              </a:rPr>
              <a:t>Start analysis chain</a:t>
            </a:r>
          </a:p>
          <a:p>
            <a:r>
              <a:rPr lang="en-US" dirty="0">
                <a:sym typeface="Wingdings" pitchFamily="2" charset="2"/>
              </a:rPr>
              <a:t>Analyze </a:t>
            </a:r>
            <a:r>
              <a:rPr lang="en-US" i="1" dirty="0">
                <a:sym typeface="Wingdings" pitchFamily="2" charset="2"/>
              </a:rPr>
              <a:t>zenith problem </a:t>
            </a:r>
            <a:r>
              <a:rPr lang="en-US" dirty="0">
                <a:sym typeface="Wingdings" pitchFamily="2" charset="2"/>
              </a:rPr>
              <a:t>with new simulations</a:t>
            </a:r>
          </a:p>
          <a:p>
            <a:pPr marL="0" indent="0">
              <a:buNone/>
            </a:pPr>
            <a:r>
              <a:rPr lang="en-US" b="1" dirty="0"/>
              <a:t>Future discussion:</a:t>
            </a:r>
          </a:p>
          <a:p>
            <a:r>
              <a:rPr lang="en-US" dirty="0"/>
              <a:t>How to extract physical parameters from </a:t>
            </a:r>
            <a:r>
              <a:rPr lang="en-US" i="1" dirty="0"/>
              <a:t>effective scaling</a:t>
            </a:r>
            <a:r>
              <a:rPr lang="en-US" dirty="0"/>
              <a:t>?</a:t>
            </a:r>
          </a:p>
          <a:p>
            <a:pPr lvl="1"/>
            <a:r>
              <a:rPr lang="en-US" dirty="0">
                <a:sym typeface="Wingdings" pitchFamily="2" charset="2"/>
              </a:rPr>
              <a:t>branching ratios (BR), cross-sections, particle physics</a:t>
            </a:r>
          </a:p>
          <a:p>
            <a:r>
              <a:rPr lang="en-US" dirty="0">
                <a:sym typeface="Wingdings" pitchFamily="2" charset="2"/>
              </a:rPr>
              <a:t>Scale BR and hadronic models compatible with LHC results</a:t>
            </a:r>
          </a:p>
          <a:p>
            <a:pPr marL="0" indent="0">
              <a:buNone/>
            </a:pPr>
            <a:endParaRPr lang="en-US" dirty="0">
              <a:sym typeface="Wingdings" pitchFamily="2" charset="2"/>
            </a:endParaRPr>
          </a:p>
          <a:p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71C6D27-5C1F-68D8-72F2-E7B018E8CD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12</a:t>
            </a:fld>
            <a:endParaRPr lang="en-US"/>
          </a:p>
        </p:txBody>
      </p:sp>
      <p:pic>
        <p:nvPicPr>
          <p:cNvPr id="5" name="Grafik 4" descr="Ein Bild, das Text, ClipArt enthält.&#10;&#10;Automatisch generierte Beschreibung">
            <a:extLst>
              <a:ext uri="{FF2B5EF4-FFF2-40B4-BE49-F238E27FC236}">
                <a16:creationId xmlns:a16="http://schemas.microsoft.com/office/drawing/2014/main" id="{EB2186EC-641B-FE08-29F6-63581B6D14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92690" y="136525"/>
            <a:ext cx="692690" cy="441569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918060EF-8F43-9EDD-1FCB-05F0FA0260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510" y="92738"/>
            <a:ext cx="1832786" cy="3651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DE8102C-323F-7B44-0C04-3DAE9E9332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06454" y="139628"/>
            <a:ext cx="1559604" cy="43917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98797F9-D01A-6245-4AF8-76DA542DD6CD}"/>
              </a:ext>
            </a:extLst>
          </p:cNvPr>
          <p:cNvSpPr txBox="1"/>
          <p:nvPr/>
        </p:nvSpPr>
        <p:spPr>
          <a:xfrm>
            <a:off x="1416676" y="6356350"/>
            <a:ext cx="92341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2000" b="1" dirty="0"/>
              <a:t>Thank you for your attention ☺️    </a:t>
            </a:r>
            <a:r>
              <a:rPr lang="en-DE" sz="2000" dirty="0"/>
              <a:t>@pgutjahr@icecube.wisc.edu</a:t>
            </a:r>
            <a:endParaRPr lang="en-DE" sz="2000" b="1" dirty="0"/>
          </a:p>
        </p:txBody>
      </p:sp>
      <p:pic>
        <p:nvPicPr>
          <p:cNvPr id="10" name="Content Placeholder 24">
            <a:extLst>
              <a:ext uri="{FF2B5EF4-FFF2-40B4-BE49-F238E27FC236}">
                <a16:creationId xmlns:a16="http://schemas.microsoft.com/office/drawing/2014/main" id="{CED6D7D3-AFAD-82CA-63D6-8111D66BEA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95268" y="1066575"/>
            <a:ext cx="3023219" cy="2269053"/>
          </a:xfrm>
          <a:prstGeom prst="rect">
            <a:avLst/>
          </a:prstGeom>
        </p:spPr>
      </p:pic>
      <p:pic>
        <p:nvPicPr>
          <p:cNvPr id="11" name="Grafik 14">
            <a:extLst>
              <a:ext uri="{FF2B5EF4-FFF2-40B4-BE49-F238E27FC236}">
                <a16:creationId xmlns:a16="http://schemas.microsoft.com/office/drawing/2014/main" id="{508E5913-EF3C-1997-EFDB-4E79820A7F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59302" y="733656"/>
            <a:ext cx="2989621" cy="2092735"/>
          </a:xfrm>
          <a:prstGeom prst="rect">
            <a:avLst/>
          </a:prstGeom>
        </p:spPr>
      </p:pic>
      <p:pic>
        <p:nvPicPr>
          <p:cNvPr id="12" name="Content Placeholder 15" descr="Chart, line chart&#10;&#10;Description automatically generated">
            <a:extLst>
              <a:ext uri="{FF2B5EF4-FFF2-40B4-BE49-F238E27FC236}">
                <a16:creationId xmlns:a16="http://schemas.microsoft.com/office/drawing/2014/main" id="{72C4544A-75E3-E511-ADAF-F41422A526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87745" y="2928976"/>
            <a:ext cx="2582829" cy="1768604"/>
          </a:xfrm>
          <a:prstGeom prst="rect">
            <a:avLst/>
          </a:prstGeom>
        </p:spPr>
      </p:pic>
      <p:pic>
        <p:nvPicPr>
          <p:cNvPr id="13" name="Picture 12" descr="Text&#10;&#10;Description automatically generated">
            <a:extLst>
              <a:ext uri="{FF2B5EF4-FFF2-40B4-BE49-F238E27FC236}">
                <a16:creationId xmlns:a16="http://schemas.microsoft.com/office/drawing/2014/main" id="{3F446B10-969D-0EA7-117C-6537B9644DD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47099" y="3698009"/>
            <a:ext cx="3071388" cy="61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347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69E985-ACFC-1491-2AF7-AD8B3057F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9961C5-745B-3137-1A50-DEEA935378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DE" sz="7200" dirty="0"/>
              <a:t>Backup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5845D1-68A6-B43D-98A0-12CF8BF49C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13</a:t>
            </a:fld>
            <a:endParaRPr lang="en-US"/>
          </a:p>
        </p:txBody>
      </p:sp>
      <p:pic>
        <p:nvPicPr>
          <p:cNvPr id="5" name="Grafik 4" descr="Ein Bild, das Text, ClipArt enthält.&#10;&#10;Automatisch generierte Beschreibung">
            <a:extLst>
              <a:ext uri="{FF2B5EF4-FFF2-40B4-BE49-F238E27FC236}">
                <a16:creationId xmlns:a16="http://schemas.microsoft.com/office/drawing/2014/main" id="{B2E01D8B-1C00-152A-4397-94E36304E6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92690" y="136525"/>
            <a:ext cx="692690" cy="441569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1CAE3EC0-284E-72B3-79A4-6C2B6B39AC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510" y="92738"/>
            <a:ext cx="1832786" cy="3651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D91C1F1-F090-8444-FCB9-7BC81B374F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06454" y="139628"/>
            <a:ext cx="1559604" cy="439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1175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27B0D-F33D-8184-2182-24FC55C690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566" y="705677"/>
            <a:ext cx="2633870" cy="5088835"/>
          </a:xfrm>
        </p:spPr>
        <p:txBody>
          <a:bodyPr anchor="t"/>
          <a:lstStyle/>
          <a:p>
            <a:r>
              <a:rPr lang="en-DE" dirty="0"/>
              <a:t>Backup:</a:t>
            </a:r>
            <a:br>
              <a:rPr lang="en-DE" dirty="0"/>
            </a:br>
            <a:r>
              <a:rPr lang="en-DE" dirty="0"/>
              <a:t>Zenith problem</a:t>
            </a:r>
            <a:br>
              <a:rPr lang="en-DE" dirty="0"/>
            </a:br>
            <a:endParaRPr lang="en-DE" dirty="0"/>
          </a:p>
        </p:txBody>
      </p:sp>
      <p:pic>
        <p:nvPicPr>
          <p:cNvPr id="9" name="Content Placeholder 8" descr="Chart&#10;&#10;Description automatically generated">
            <a:extLst>
              <a:ext uri="{FF2B5EF4-FFF2-40B4-BE49-F238E27FC236}">
                <a16:creationId xmlns:a16="http://schemas.microsoft.com/office/drawing/2014/main" id="{895E63FA-CE70-C7B6-A3CA-6C1A2F8FAE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15780" y="566340"/>
            <a:ext cx="7879942" cy="615203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889641-D889-A18A-5287-B4B4776C7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14</a:t>
            </a:fld>
            <a:endParaRPr lang="en-US"/>
          </a:p>
        </p:txBody>
      </p:sp>
      <p:pic>
        <p:nvPicPr>
          <p:cNvPr id="5" name="Grafik 16" descr="Ein Bild, das Text, ClipArt enthält.&#10;&#10;Automatisch generierte Beschreibung">
            <a:extLst>
              <a:ext uri="{FF2B5EF4-FFF2-40B4-BE49-F238E27FC236}">
                <a16:creationId xmlns:a16="http://schemas.microsoft.com/office/drawing/2014/main" id="{DB658A13-A07C-91A9-B9BD-8A3B48CFD0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92690" y="136525"/>
            <a:ext cx="692690" cy="441569"/>
          </a:xfrm>
          <a:prstGeom prst="rect">
            <a:avLst/>
          </a:prstGeom>
        </p:spPr>
      </p:pic>
      <p:pic>
        <p:nvPicPr>
          <p:cNvPr id="6" name="Grafik 17">
            <a:extLst>
              <a:ext uri="{FF2B5EF4-FFF2-40B4-BE49-F238E27FC236}">
                <a16:creationId xmlns:a16="http://schemas.microsoft.com/office/drawing/2014/main" id="{462E3FD5-4256-0123-31D1-DD629C2C90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510" y="92738"/>
            <a:ext cx="1832786" cy="3651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99625D2-14A0-C1E2-E8C7-39038A6A9D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06454" y="139628"/>
            <a:ext cx="1559604" cy="439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1471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4E484B7-8461-8301-A321-A797E1F8CE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619" y="365125"/>
            <a:ext cx="11461919" cy="1325563"/>
          </a:xfrm>
        </p:spPr>
        <p:txBody>
          <a:bodyPr>
            <a:normAutofit/>
          </a:bodyPr>
          <a:lstStyle/>
          <a:p>
            <a:r>
              <a:rPr lang="en-US" sz="4000" dirty="0"/>
              <a:t>Backup: Scaling of the prompt component - DYNSTACK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Inhaltsplatzhalter 3">
                <a:extLst>
                  <a:ext uri="{FF2B5EF4-FFF2-40B4-BE49-F238E27FC236}">
                    <a16:creationId xmlns:a16="http://schemas.microsoft.com/office/drawing/2014/main" id="{29A286EB-156E-4363-3D12-C1212EF20A6A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209796" y="1626656"/>
                <a:ext cx="5364286" cy="5138605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Use DYNSTACK </a:t>
                </a:r>
              </a:p>
              <a:p>
                <a:pPr lvl="1"/>
                <a:r>
                  <a:rPr lang="en-US" dirty="0"/>
                  <a:t>CORSIKA extension to manipulate stack</a:t>
                </a:r>
              </a:p>
              <a:p>
                <a:r>
                  <a:rPr lang="en-US" dirty="0"/>
                  <a:t>Replace prompt particles with conv. (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𝛫</m:t>
                    </m:r>
                  </m:oMath>
                </a14:m>
                <a:r>
                  <a:rPr lang="en-US" dirty="0"/>
                  <a:t>) while shower simulation</a:t>
                </a:r>
              </a:p>
              <a:p>
                <a:pPr lvl="1"/>
                <a:r>
                  <a:rPr lang="en-US" dirty="0"/>
                  <a:t>adapt kinetic energy</a:t>
                </a:r>
              </a:p>
              <a:p>
                <a:r>
                  <a:rPr lang="en-US" dirty="0"/>
                  <a:t>Issue?</a:t>
                </a:r>
              </a:p>
              <a:p>
                <a:pPr lvl="1"/>
                <a:r>
                  <a:rPr lang="en-US" dirty="0"/>
                  <a:t>More conv. particles in shower, but less in the high energy region</a:t>
                </a:r>
              </a:p>
              <a:p>
                <a:pPr lvl="1"/>
                <a:r>
                  <a:rPr lang="en-US" dirty="0"/>
                  <a:t>D</a:t>
                </a:r>
                <a:r>
                  <a:rPr lang="en-US" baseline="30000" dirty="0"/>
                  <a:t>0 </a:t>
                </a:r>
                <a:r>
                  <a:rPr lang="en-US" dirty="0">
                    <a:sym typeface="Wingdings" pitchFamily="2" charset="2"/>
                  </a:rPr>
                  <a:t> </a:t>
                </a:r>
                <a14:m>
                  <m:oMath xmlns:m="http://schemas.openxmlformats.org/officeDocument/2006/math">
                    <m: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𝛫</m:t>
                    </m:r>
                  </m:oMath>
                </a14:m>
                <a:r>
                  <a:rPr lang="en-US" baseline="30000" dirty="0"/>
                  <a:t>+</a:t>
                </a:r>
                <a:r>
                  <a:rPr lang="en-US" dirty="0"/>
                  <a:t> (&gt;50%) removing prompt parents removes conv. muons as well</a:t>
                </a:r>
              </a:p>
            </p:txBody>
          </p:sp>
        </mc:Choice>
        <mc:Fallback xmlns="">
          <p:sp>
            <p:nvSpPr>
              <p:cNvPr id="4" name="Inhaltsplatzhalter 3">
                <a:extLst>
                  <a:ext uri="{FF2B5EF4-FFF2-40B4-BE49-F238E27FC236}">
                    <a16:creationId xmlns:a16="http://schemas.microsoft.com/office/drawing/2014/main" id="{29A286EB-156E-4363-3D12-C1212EF20A6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209796" y="1626656"/>
                <a:ext cx="5364286" cy="5138605"/>
              </a:xfrm>
              <a:blipFill>
                <a:blip r:embed="rId2"/>
                <a:stretch>
                  <a:fillRect l="-1891" t="-27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03D7B84-5063-5FEA-15C5-BE8A02600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15</a:t>
            </a:fld>
            <a:endParaRPr lang="en-US"/>
          </a:p>
        </p:txBody>
      </p:sp>
      <p:pic>
        <p:nvPicPr>
          <p:cNvPr id="9" name="Grafik 8" descr="Ein Bild, das Text, ClipArt enthält.&#10;&#10;Automatisch generierte Beschreibung">
            <a:extLst>
              <a:ext uri="{FF2B5EF4-FFF2-40B4-BE49-F238E27FC236}">
                <a16:creationId xmlns:a16="http://schemas.microsoft.com/office/drawing/2014/main" id="{3AFD73FB-7A5B-DAEF-C57C-58689F0F11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92690" y="136525"/>
            <a:ext cx="692690" cy="441569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6545655E-427D-3828-3F6F-6B577F2080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510" y="92738"/>
            <a:ext cx="1832786" cy="365125"/>
          </a:xfrm>
          <a:prstGeom prst="rect">
            <a:avLst/>
          </a:prstGeom>
        </p:spPr>
      </p:pic>
      <p:pic>
        <p:nvPicPr>
          <p:cNvPr id="12" name="Inhaltsplatzhalter 11">
            <a:extLst>
              <a:ext uri="{FF2B5EF4-FFF2-40B4-BE49-F238E27FC236}">
                <a16:creationId xmlns:a16="http://schemas.microsoft.com/office/drawing/2014/main" id="{D35FADF5-BFA8-BE31-6ACE-CBE5BEE31EDE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5"/>
          <a:stretch>
            <a:fillRect/>
          </a:stretch>
        </p:blipFill>
        <p:spPr>
          <a:xfrm>
            <a:off x="5357066" y="1392481"/>
            <a:ext cx="6812862" cy="4769003"/>
          </a:xfr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5286DA5-8110-BFD8-1A27-DEBB342D15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06454" y="139628"/>
            <a:ext cx="1559604" cy="439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2333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3176B9-9A61-CCF0-6AB7-C176E0017C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 of the muon flux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9625DD57-98C5-4582-0D1E-13DC3286BBD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629902" y="1876624"/>
                <a:ext cx="10515600" cy="435133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de-DE" b="0" dirty="0"/>
                  <a:t>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𝞍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tot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𝞍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conv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𝞍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prompt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9625DD57-98C5-4582-0D1E-13DC3286BBD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29902" y="1876624"/>
                <a:ext cx="10515600" cy="4351338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C168086F-648E-80F6-8D35-5F20319A3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</a:t>
            </a:fld>
            <a:endParaRPr lang="en-US"/>
          </a:p>
        </p:txBody>
      </p:sp>
      <p:pic>
        <p:nvPicPr>
          <p:cNvPr id="16" name="Grafik 15" descr="Ein Bild, das Text enthält.&#10;&#10;Automatisch generierte Beschreibung">
            <a:extLst>
              <a:ext uri="{FF2B5EF4-FFF2-40B4-BE49-F238E27FC236}">
                <a16:creationId xmlns:a16="http://schemas.microsoft.com/office/drawing/2014/main" id="{B4EDCCC6-5F9B-E47E-2613-D2E3F5E4962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558" b="53158"/>
          <a:stretch/>
        </p:blipFill>
        <p:spPr>
          <a:xfrm>
            <a:off x="1005892" y="4281025"/>
            <a:ext cx="3536355" cy="1735875"/>
          </a:xfrm>
          <a:prstGeom prst="rect">
            <a:avLst/>
          </a:prstGeom>
        </p:spPr>
      </p:pic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DF85C870-86EE-A4F1-32D5-916D7F1B97C5}"/>
              </a:ext>
            </a:extLst>
          </p:cNvPr>
          <p:cNvCxnSpPr>
            <a:cxnSpLocks/>
          </p:cNvCxnSpPr>
          <p:nvPr/>
        </p:nvCxnSpPr>
        <p:spPr>
          <a:xfrm flipH="1">
            <a:off x="4542247" y="2512466"/>
            <a:ext cx="326867" cy="4947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F80CB83E-B5D0-A358-919D-DF9082298A8D}"/>
                  </a:ext>
                </a:extLst>
              </p:cNvPr>
              <p:cNvSpPr txBox="1"/>
              <p:nvPr/>
            </p:nvSpPr>
            <p:spPr>
              <a:xfrm>
                <a:off x="3929404" y="3042423"/>
                <a:ext cx="11980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𝛫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uFill>
                      <a:solidFill>
                        <a:srgbClr val="000000"/>
                      </a:solidFill>
                    </a:uFill>
                    <a:sym typeface="Times New Roman"/>
                  </a:rPr>
                  <a:t> ∝ E</a:t>
                </a:r>
                <a:r>
                  <a:rPr lang="en-US" baseline="30000" dirty="0">
                    <a:solidFill>
                      <a:srgbClr val="000000"/>
                    </a:solidFill>
                    <a:uFill>
                      <a:solidFill>
                        <a:srgbClr val="000000"/>
                      </a:solidFill>
                    </a:uFill>
                    <a:sym typeface="Times New Roman"/>
                  </a:rPr>
                  <a:t>-3.7</a:t>
                </a:r>
                <a:endParaRPr lang="en-US" i="1" dirty="0"/>
              </a:p>
            </p:txBody>
          </p:sp>
        </mc:Choice>
        <mc:Fallback xmlns="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F80CB83E-B5D0-A358-919D-DF9082298A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9404" y="3042423"/>
                <a:ext cx="1198097" cy="369332"/>
              </a:xfrm>
              <a:prstGeom prst="rect">
                <a:avLst/>
              </a:prstGeom>
              <a:blipFill>
                <a:blip r:embed="rId5"/>
                <a:stretch>
                  <a:fillRect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B3F96D25-3B48-81B1-6AC9-EA1DE858FC64}"/>
              </a:ext>
            </a:extLst>
          </p:cNvPr>
          <p:cNvCxnSpPr>
            <a:cxnSpLocks/>
          </p:cNvCxnSpPr>
          <p:nvPr/>
        </p:nvCxnSpPr>
        <p:spPr>
          <a:xfrm>
            <a:off x="6804488" y="2494113"/>
            <a:ext cx="271561" cy="5773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9AF9AA9C-2689-84AA-23E7-409DE367C36F}"/>
                  </a:ext>
                </a:extLst>
              </p:cNvPr>
              <p:cNvSpPr txBox="1"/>
              <p:nvPr/>
            </p:nvSpPr>
            <p:spPr>
              <a:xfrm>
                <a:off x="6689604" y="3071415"/>
                <a:ext cx="182574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ea typeface="Cambria Math" panose="02040503050406030204" pitchFamily="18" charset="0"/>
                  </a:rPr>
                  <a:t>“not”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𝛫</m:t>
                    </m:r>
                    <m:r>
                      <m:rPr>
                        <m:nor/>
                      </m:rPr>
                      <a:rPr lang="de-DE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dirty="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sym typeface="Times New Roman"/>
                      </a:rPr>
                      <m:t>∝ </m:t>
                    </m:r>
                    <m:r>
                      <m:rPr>
                        <m:nor/>
                      </m:rPr>
                      <a:rPr lang="en-US" dirty="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sym typeface="Times New Roman"/>
                      </a:rPr>
                      <m:t>E</m:t>
                    </m:r>
                    <m:r>
                      <m:rPr>
                        <m:nor/>
                      </m:rPr>
                      <a:rPr lang="en-US" baseline="30000" dirty="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sym typeface="Times New Roman"/>
                      </a:rPr>
                      <m:t>−</m:t>
                    </m:r>
                    <m:r>
                      <m:rPr>
                        <m:nor/>
                      </m:rPr>
                      <a:rPr lang="de-DE" b="0" i="0" baseline="30000" dirty="0" smtClean="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sym typeface="Times New Roman"/>
                      </a:rPr>
                      <m:t>2</m:t>
                    </m:r>
                    <m:r>
                      <m:rPr>
                        <m:nor/>
                      </m:rPr>
                      <a:rPr lang="en-US" baseline="30000" dirty="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sym typeface="Times New Roman"/>
                      </a:rPr>
                      <m:t>.7</m:t>
                    </m:r>
                  </m:oMath>
                </a14:m>
                <a:endParaRPr lang="en-US" i="1" dirty="0"/>
              </a:p>
            </p:txBody>
          </p:sp>
        </mc:Choice>
        <mc:Fallback xmlns=""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9AF9AA9C-2689-84AA-23E7-409DE367C3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9604" y="3071415"/>
                <a:ext cx="1825746" cy="369332"/>
              </a:xfrm>
              <a:prstGeom prst="rect">
                <a:avLst/>
              </a:prstGeom>
              <a:blipFill>
                <a:blip r:embed="rId6"/>
                <a:stretch>
                  <a:fillRect l="-2759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Grafik 3" descr="Ein Bild, das Text, ClipArt enthält.&#10;&#10;Automatisch generierte Beschreibung">
            <a:extLst>
              <a:ext uri="{FF2B5EF4-FFF2-40B4-BE49-F238E27FC236}">
                <a16:creationId xmlns:a16="http://schemas.microsoft.com/office/drawing/2014/main" id="{91E2FA05-0EF3-2B92-DDCB-4F5EE4098DB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292690" y="136525"/>
            <a:ext cx="692690" cy="441569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59F965ED-1403-222C-2161-163E19BA6A0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5510" y="92738"/>
            <a:ext cx="1832786" cy="365125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544DD6F4-A8C7-0709-41DB-E4F0BD08033C}"/>
              </a:ext>
            </a:extLst>
          </p:cNvPr>
          <p:cNvSpPr txBox="1"/>
          <p:nvPr/>
        </p:nvSpPr>
        <p:spPr>
          <a:xfrm>
            <a:off x="8610600" y="3071415"/>
            <a:ext cx="28346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sz="18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Times New Roman"/>
              </a:rPr>
              <a:t>(all particles with a decay length lower than 0.123 cm</a:t>
            </a:r>
          </a:p>
          <a:p>
            <a:r>
              <a:rPr lang="en-US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sym typeface="Times New Roman"/>
              </a:rPr>
              <a:t>= </a:t>
            </a:r>
            <a:r>
              <a:rPr lang="en-US" dirty="0" err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sym typeface="Times New Roman"/>
              </a:rPr>
              <a:t>MCEq</a:t>
            </a:r>
            <a:r>
              <a:rPr lang="en-US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sym typeface="Times New Roman"/>
              </a:rPr>
              <a:t> definition</a:t>
            </a:r>
            <a:r>
              <a:rPr kumimoji="0" lang="en-US" sz="18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Times New Roman"/>
              </a:rPr>
              <a:t>)</a:t>
            </a:r>
            <a:endParaRPr lang="en-US" i="1" dirty="0"/>
          </a:p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C680329-E2C0-E4C5-3B00-2B1BF23720E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06454" y="139628"/>
            <a:ext cx="1559604" cy="439179"/>
          </a:xfrm>
          <a:prstGeom prst="rect">
            <a:avLst/>
          </a:prstGeom>
        </p:spPr>
      </p:pic>
      <p:pic>
        <p:nvPicPr>
          <p:cNvPr id="7" name="Grafik 25" descr="Ein Bild, das Text enthält.&#10;&#10;Automatisch generierte Beschreibung">
            <a:extLst>
              <a:ext uri="{FF2B5EF4-FFF2-40B4-BE49-F238E27FC236}">
                <a16:creationId xmlns:a16="http://schemas.microsoft.com/office/drawing/2014/main" id="{3B7A0F12-A943-54ED-E4B4-81392F9F431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2210" r="-2587"/>
          <a:stretch/>
        </p:blipFill>
        <p:spPr>
          <a:xfrm>
            <a:off x="6860933" y="4281025"/>
            <a:ext cx="3612224" cy="173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2324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7BC18D-970F-B72B-CDEE-CCD22B5DA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Muon flux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1CF569A3-A55F-033A-BD0B-795779A0786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09903" y="1825625"/>
                <a:ext cx="4676447" cy="4351338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𝞍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</a:rPr>
                            <m:t>tot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𝞍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</a:rPr>
                            <m:t>conv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𝞍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</a:rPr>
                            <m:t>prompt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Prompt dominates at energies larger than </a:t>
                </a:r>
                <a:r>
                  <a:rPr lang="en-US" dirty="0" err="1"/>
                  <a:t>PeV</a:t>
                </a:r>
                <a:endParaRPr lang="en-US" dirty="0"/>
              </a:p>
              <a:p>
                <a:r>
                  <a:rPr lang="en-US" dirty="0"/>
                  <a:t>Conventional particle flux depends on zenith angle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1CF569A3-A55F-033A-BD0B-795779A0786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9903" y="1825625"/>
                <a:ext cx="4676447" cy="4351338"/>
              </a:xfrm>
              <a:blipFill>
                <a:blip r:embed="rId2"/>
                <a:stretch>
                  <a:fillRect l="-243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9219BE0-B6BB-3445-1150-878A0CD92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</a:t>
            </a:fld>
            <a:endParaRPr lang="en-US"/>
          </a:p>
        </p:txBody>
      </p:sp>
      <p:pic>
        <p:nvPicPr>
          <p:cNvPr id="5" name="Grafik 4" descr="Ein Bild, das Text, ClipArt enthält.&#10;&#10;Automatisch generierte Beschreibung">
            <a:extLst>
              <a:ext uri="{FF2B5EF4-FFF2-40B4-BE49-F238E27FC236}">
                <a16:creationId xmlns:a16="http://schemas.microsoft.com/office/drawing/2014/main" id="{4B9F86B6-333F-115D-8467-73F01CEBBC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92690" y="136525"/>
            <a:ext cx="692690" cy="441569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2EDB7EB2-8B66-167F-0FAD-DD2C719420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6350" y="950979"/>
            <a:ext cx="6325137" cy="5183236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FD5478BF-892F-7747-C746-A9952448D510}"/>
              </a:ext>
            </a:extLst>
          </p:cNvPr>
          <p:cNvSpPr txBox="1"/>
          <p:nvPr/>
        </p:nvSpPr>
        <p:spPr>
          <a:xfrm>
            <a:off x="8537480" y="764897"/>
            <a:ext cx="35090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0°: perpendicular to Earth’s surface</a:t>
            </a:r>
          </a:p>
        </p:txBody>
      </p: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CE30152E-E45B-80FD-81EF-E0CD8D3B1DA5}"/>
              </a:ext>
            </a:extLst>
          </p:cNvPr>
          <p:cNvCxnSpPr/>
          <p:nvPr/>
        </p:nvCxnSpPr>
        <p:spPr>
          <a:xfrm flipV="1">
            <a:off x="6595110" y="1988820"/>
            <a:ext cx="560070" cy="56007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54112BDC-C034-3248-2631-972795B7FB9D}"/>
              </a:ext>
            </a:extLst>
          </p:cNvPr>
          <p:cNvCxnSpPr>
            <a:cxnSpLocks/>
          </p:cNvCxnSpPr>
          <p:nvPr/>
        </p:nvCxnSpPr>
        <p:spPr>
          <a:xfrm flipH="1">
            <a:off x="10538460" y="3429000"/>
            <a:ext cx="125730" cy="68580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feld 20">
            <a:extLst>
              <a:ext uri="{FF2B5EF4-FFF2-40B4-BE49-F238E27FC236}">
                <a16:creationId xmlns:a16="http://schemas.microsoft.com/office/drawing/2014/main" id="{C9332EF8-2D5E-7796-D786-4569344520AC}"/>
              </a:ext>
            </a:extLst>
          </p:cNvPr>
          <p:cNvSpPr txBox="1"/>
          <p:nvPr/>
        </p:nvSpPr>
        <p:spPr>
          <a:xfrm>
            <a:off x="5854333" y="2537460"/>
            <a:ext cx="17106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conventional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A390498E-3E03-2FE1-64DF-198251DC1F53}"/>
              </a:ext>
            </a:extLst>
          </p:cNvPr>
          <p:cNvSpPr txBox="1"/>
          <p:nvPr/>
        </p:nvSpPr>
        <p:spPr>
          <a:xfrm>
            <a:off x="10165839" y="3078475"/>
            <a:ext cx="17106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prompt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B63BFBA-49F2-8108-5666-D4FA68AE24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06454" y="139628"/>
            <a:ext cx="1559604" cy="439179"/>
          </a:xfrm>
          <a:prstGeom prst="rect">
            <a:avLst/>
          </a:prstGeom>
        </p:spPr>
      </p:pic>
      <p:pic>
        <p:nvPicPr>
          <p:cNvPr id="7" name="Grafik 4">
            <a:extLst>
              <a:ext uri="{FF2B5EF4-FFF2-40B4-BE49-F238E27FC236}">
                <a16:creationId xmlns:a16="http://schemas.microsoft.com/office/drawing/2014/main" id="{707EFE22-8E8D-085A-1DBC-410C1BF042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5510" y="92738"/>
            <a:ext cx="1832786" cy="36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3910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132E70-B23B-88D5-9876-946E1E329C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Previous analyses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2EB7557-2327-3C48-8AA1-DB439EDCB8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4</a:t>
            </a:fld>
            <a:endParaRPr lang="en-US"/>
          </a:p>
        </p:txBody>
      </p:sp>
      <p:pic>
        <p:nvPicPr>
          <p:cNvPr id="8" name="Grafik 7" descr="Ein Bild, das Text, ClipArt enthält.&#10;&#10;Automatisch generierte Beschreibung">
            <a:extLst>
              <a:ext uri="{FF2B5EF4-FFF2-40B4-BE49-F238E27FC236}">
                <a16:creationId xmlns:a16="http://schemas.microsoft.com/office/drawing/2014/main" id="{4029CC0D-7513-1E7C-B08D-961087675D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92690" y="136525"/>
            <a:ext cx="692690" cy="441569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A3D573A6-D405-93EB-0F27-3E3E7C10CF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510" y="92738"/>
            <a:ext cx="1832786" cy="365125"/>
          </a:xfrm>
          <a:prstGeom prst="rect">
            <a:avLst/>
          </a:prstGeom>
        </p:spPr>
      </p:pic>
      <p:pic>
        <p:nvPicPr>
          <p:cNvPr id="10" name="Inhaltsplatzhalter 9">
            <a:extLst>
              <a:ext uri="{FF2B5EF4-FFF2-40B4-BE49-F238E27FC236}">
                <a16:creationId xmlns:a16="http://schemas.microsoft.com/office/drawing/2014/main" id="{643651DB-722D-3AF4-6AD8-39D436D2BF48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41" y="1511785"/>
            <a:ext cx="5989759" cy="4063404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3A975114-B7C5-54BC-BEC3-64F8C4416083}"/>
              </a:ext>
            </a:extLst>
          </p:cNvPr>
          <p:cNvSpPr txBox="1"/>
          <p:nvPr/>
        </p:nvSpPr>
        <p:spPr>
          <a:xfrm>
            <a:off x="3935896" y="6277302"/>
            <a:ext cx="71197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[T. Fuchs, PhD Thesis, 10.17877/DE290R-17241]</a:t>
            </a:r>
          </a:p>
          <a:p>
            <a:pPr algn="r"/>
            <a:r>
              <a:rPr lang="en-US" sz="1400" dirty="0"/>
              <a:t>[</a:t>
            </a:r>
            <a:r>
              <a:rPr lang="en-US" sz="1400" dirty="0" err="1"/>
              <a:t>IceCube</a:t>
            </a:r>
            <a:r>
              <a:rPr lang="en-US" sz="1400" dirty="0"/>
              <a:t> Collaboration, </a:t>
            </a:r>
            <a:r>
              <a:rPr lang="en-US" sz="1400" dirty="0" err="1"/>
              <a:t>Astroparticle</a:t>
            </a:r>
            <a:r>
              <a:rPr lang="en-US" sz="1400" dirty="0"/>
              <a:t> Physics, 10.1016/j.astropartphys.2016.01.006]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487EB5-628A-100B-FA2A-11706F294D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06454" y="139628"/>
            <a:ext cx="1559604" cy="43917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4F077EF-AE41-3909-3321-D88A6C87A4DA}"/>
              </a:ext>
            </a:extLst>
          </p:cNvPr>
          <p:cNvSpPr txBox="1"/>
          <p:nvPr/>
        </p:nvSpPr>
        <p:spPr>
          <a:xfrm>
            <a:off x="596348" y="5710019"/>
            <a:ext cx="33395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Fit compatible with zero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MC uncertainties too large</a:t>
            </a:r>
          </a:p>
        </p:txBody>
      </p:sp>
      <p:pic>
        <p:nvPicPr>
          <p:cNvPr id="16" name="Picture 15" descr="Chart&#10;&#10;Description automatically generated">
            <a:extLst>
              <a:ext uri="{FF2B5EF4-FFF2-40B4-BE49-F238E27FC236}">
                <a16:creationId xmlns:a16="http://schemas.microsoft.com/office/drawing/2014/main" id="{A5571B6D-E84B-6A1A-636B-19938B1610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5844" y="1511785"/>
            <a:ext cx="5494540" cy="406340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9605AB9-3A20-3D33-B598-644B8DBBB37D}"/>
              </a:ext>
            </a:extLst>
          </p:cNvPr>
          <p:cNvSpPr txBox="1"/>
          <p:nvPr/>
        </p:nvSpPr>
        <p:spPr>
          <a:xfrm>
            <a:off x="6897757" y="5705061"/>
            <a:ext cx="4157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Results promising, but zenith problem</a:t>
            </a:r>
          </a:p>
        </p:txBody>
      </p:sp>
    </p:spTree>
    <p:extLst>
      <p:ext uri="{BB962C8B-B14F-4D97-AF65-F5344CB8AC3E}">
        <p14:creationId xmlns:p14="http://schemas.microsoft.com/office/powerpoint/2010/main" val="16746448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B2E2C-8A7D-E802-AC0E-22BBBAF3E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Solution to zenith problem?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50CB99-0FA9-F445-DD4C-8257B308B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5</a:t>
            </a:fld>
            <a:endParaRPr lang="en-US"/>
          </a:p>
        </p:txBody>
      </p:sp>
      <p:pic>
        <p:nvPicPr>
          <p:cNvPr id="6" name="Grafik 8" descr="Ein Bild, das Text, ClipArt enthält.&#10;&#10;Automatisch generierte Beschreibung">
            <a:extLst>
              <a:ext uri="{FF2B5EF4-FFF2-40B4-BE49-F238E27FC236}">
                <a16:creationId xmlns:a16="http://schemas.microsoft.com/office/drawing/2014/main" id="{FF32BFB0-3B5A-908A-40F0-F59D566B09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92690" y="136525"/>
            <a:ext cx="692690" cy="441569"/>
          </a:xfrm>
          <a:prstGeom prst="rect">
            <a:avLst/>
          </a:prstGeom>
        </p:spPr>
      </p:pic>
      <p:pic>
        <p:nvPicPr>
          <p:cNvPr id="7" name="Grafik 9">
            <a:extLst>
              <a:ext uri="{FF2B5EF4-FFF2-40B4-BE49-F238E27FC236}">
                <a16:creationId xmlns:a16="http://schemas.microsoft.com/office/drawing/2014/main" id="{FE38CECB-A2AA-AB74-71E2-A63BA93B6C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510" y="92738"/>
            <a:ext cx="1832786" cy="3651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7DD7854-5B72-3080-109F-A5C15BAF22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06454" y="139628"/>
            <a:ext cx="1559604" cy="439179"/>
          </a:xfrm>
          <a:prstGeom prst="rect">
            <a:avLst/>
          </a:prstGeom>
        </p:spPr>
      </p:pic>
      <p:pic>
        <p:nvPicPr>
          <p:cNvPr id="9" name="Content Placeholder 8" descr="Chart&#10;&#10;Description automatically generated">
            <a:extLst>
              <a:ext uri="{FF2B5EF4-FFF2-40B4-BE49-F238E27FC236}">
                <a16:creationId xmlns:a16="http://schemas.microsoft.com/office/drawing/2014/main" id="{917E9A1A-BFA8-7D9C-D260-1982054823A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5"/>
          <a:stretch>
            <a:fillRect/>
          </a:stretch>
        </p:blipFill>
        <p:spPr>
          <a:xfrm>
            <a:off x="6172200" y="1568473"/>
            <a:ext cx="5181600" cy="383197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F97C467-D4A3-8982-0A8B-74F014F60B7C}"/>
              </a:ext>
            </a:extLst>
          </p:cNvPr>
          <p:cNvSpPr txBox="1"/>
          <p:nvPr/>
        </p:nvSpPr>
        <p:spPr>
          <a:xfrm>
            <a:off x="1025942" y="5516217"/>
            <a:ext cx="84261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GB" dirty="0"/>
              <a:t>N</a:t>
            </a:r>
            <a:r>
              <a:rPr lang="en-DE" dirty="0"/>
              <a:t>o complete solution, but a step in the right direction</a:t>
            </a:r>
          </a:p>
        </p:txBody>
      </p:sp>
      <p:pic>
        <p:nvPicPr>
          <p:cNvPr id="16" name="Content Placeholder 15" descr="Chart, line chart&#10;&#10;Description automatically generated">
            <a:extLst>
              <a:ext uri="{FF2B5EF4-FFF2-40B4-BE49-F238E27FC236}">
                <a16:creationId xmlns:a16="http://schemas.microsoft.com/office/drawing/2014/main" id="{09D18AE3-A57C-E895-BC68-47D4DF9D313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6"/>
          <a:stretch>
            <a:fillRect/>
          </a:stretch>
        </p:blipFill>
        <p:spPr>
          <a:xfrm>
            <a:off x="585782" y="1679477"/>
            <a:ext cx="5434019" cy="3720969"/>
          </a:xfrm>
        </p:spPr>
      </p:pic>
    </p:spTree>
    <p:extLst>
      <p:ext uri="{BB962C8B-B14F-4D97-AF65-F5344CB8AC3E}">
        <p14:creationId xmlns:p14="http://schemas.microsoft.com/office/powerpoint/2010/main" val="17321059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026990-FEB6-F052-A642-C8189D736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Observations</a:t>
            </a:r>
          </a:p>
        </p:txBody>
      </p:sp>
      <p:pic>
        <p:nvPicPr>
          <p:cNvPr id="15" name="Content Placeholder 14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D2709C61-1E74-487F-A17D-683A801CF38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199" y="1629188"/>
            <a:ext cx="5695869" cy="4351338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A4D1DC-966E-A002-8AB0-4249BA17DB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6</a:t>
            </a:fld>
            <a:endParaRPr lang="en-US"/>
          </a:p>
        </p:txBody>
      </p:sp>
      <p:pic>
        <p:nvPicPr>
          <p:cNvPr id="6" name="Grafik 4" descr="Ein Bild, das Text, ClipArt enthält.&#10;&#10;Automatisch generierte Beschreibung">
            <a:extLst>
              <a:ext uri="{FF2B5EF4-FFF2-40B4-BE49-F238E27FC236}">
                <a16:creationId xmlns:a16="http://schemas.microsoft.com/office/drawing/2014/main" id="{DE08725E-3B56-9105-DC31-45086DCC64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92690" y="136525"/>
            <a:ext cx="692690" cy="441569"/>
          </a:xfrm>
          <a:prstGeom prst="rect">
            <a:avLst/>
          </a:prstGeom>
        </p:spPr>
      </p:pic>
      <p:pic>
        <p:nvPicPr>
          <p:cNvPr id="7" name="Grafik 5">
            <a:extLst>
              <a:ext uri="{FF2B5EF4-FFF2-40B4-BE49-F238E27FC236}">
                <a16:creationId xmlns:a16="http://schemas.microsoft.com/office/drawing/2014/main" id="{7BAA4B65-F2B4-1B36-DFBB-E7DDFEF720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510" y="92738"/>
            <a:ext cx="1832786" cy="3651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9DE0EBC-ED9B-D326-4268-44E4284F1B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06454" y="139628"/>
            <a:ext cx="1559604" cy="439179"/>
          </a:xfrm>
          <a:prstGeom prst="rect">
            <a:avLst/>
          </a:prstGeom>
        </p:spPr>
      </p:pic>
      <p:sp>
        <p:nvSpPr>
          <p:cNvPr id="9" name="Textfeld 12">
            <a:extLst>
              <a:ext uri="{FF2B5EF4-FFF2-40B4-BE49-F238E27FC236}">
                <a16:creationId xmlns:a16="http://schemas.microsoft.com/office/drawing/2014/main" id="{3CF2D578-87C4-7786-EAB6-76CE29E9E3B4}"/>
              </a:ext>
            </a:extLst>
          </p:cNvPr>
          <p:cNvSpPr txBox="1"/>
          <p:nvPr/>
        </p:nvSpPr>
        <p:spPr>
          <a:xfrm>
            <a:off x="6968285" y="6048573"/>
            <a:ext cx="46907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[Journal of Physics: Conf. Series. 2019. V. 1181, 012054]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9CF6F4BE-D8F6-B8C3-8F13-4002C5546F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6043" y="1825625"/>
            <a:ext cx="5373757" cy="4351338"/>
          </a:xfrm>
        </p:spPr>
        <p:txBody>
          <a:bodyPr/>
          <a:lstStyle/>
          <a:p>
            <a:r>
              <a:rPr lang="en-DE" dirty="0"/>
              <a:t>Mismatch between data and hadronic interaction models</a:t>
            </a:r>
          </a:p>
          <a:p>
            <a:r>
              <a:rPr lang="en-GB" dirty="0"/>
              <a:t> N</a:t>
            </a:r>
            <a:r>
              <a:rPr lang="en-DE" dirty="0"/>
              <a:t>o charm included in the past</a:t>
            </a:r>
          </a:p>
          <a:p>
            <a:r>
              <a:rPr lang="en-DE" dirty="0"/>
              <a:t> Prompt was neglected</a:t>
            </a:r>
          </a:p>
          <a:p>
            <a:r>
              <a:rPr lang="en-DE" dirty="0"/>
              <a:t> Fits better by adding prompt    model </a:t>
            </a:r>
          </a:p>
          <a:p>
            <a:pPr>
              <a:buFont typeface="Wingdings" pitchFamily="2" charset="2"/>
              <a:buChar char="Ø"/>
            </a:pPr>
            <a:endParaRPr lang="en-DE" dirty="0"/>
          </a:p>
          <a:p>
            <a:pPr>
              <a:buFont typeface="Wingdings" pitchFamily="2" charset="2"/>
              <a:buChar char="Ø"/>
            </a:pPr>
            <a:r>
              <a:rPr lang="en-DE" dirty="0"/>
              <a:t> New simulations including charm</a:t>
            </a:r>
          </a:p>
        </p:txBody>
      </p:sp>
    </p:spTree>
    <p:extLst>
      <p:ext uri="{BB962C8B-B14F-4D97-AF65-F5344CB8AC3E}">
        <p14:creationId xmlns:p14="http://schemas.microsoft.com/office/powerpoint/2010/main" val="25233514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31C9D48-450F-C63D-81C2-4CCD812EB1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54690" cy="1325563"/>
          </a:xfrm>
        </p:spPr>
        <p:txBody>
          <a:bodyPr/>
          <a:lstStyle/>
          <a:p>
            <a:r>
              <a:rPr lang="en-US"/>
              <a:t>New ideas to measure the prompt component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42567F5-9ED3-7C7C-3576-9FA53132D4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327858" cy="3666742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Latest software CORSIKA 77420 and PROPOSAL</a:t>
            </a:r>
          </a:p>
          <a:p>
            <a:r>
              <a:rPr lang="en-US" dirty="0"/>
              <a:t>SIBYLL 2.3d </a:t>
            </a:r>
            <a:r>
              <a:rPr lang="en-US" dirty="0">
                <a:sym typeface="Wingdings" pitchFamily="2" charset="2"/>
              </a:rPr>
              <a:t> charm included</a:t>
            </a:r>
          </a:p>
          <a:p>
            <a:r>
              <a:rPr lang="en-US" dirty="0">
                <a:sym typeface="Wingdings" pitchFamily="2" charset="2"/>
              </a:rPr>
              <a:t>Use extended history option in CORSIKA  parent information</a:t>
            </a:r>
          </a:p>
          <a:p>
            <a:pPr lvl="1"/>
            <a:r>
              <a:rPr lang="en-US" dirty="0">
                <a:sym typeface="Wingdings" pitchFamily="2" charset="2"/>
              </a:rPr>
              <a:t>Tag muon parent particles in MC (prompt/conv) </a:t>
            </a:r>
          </a:p>
          <a:p>
            <a:r>
              <a:rPr lang="en-US" dirty="0">
                <a:sym typeface="Wingdings" pitchFamily="2" charset="2"/>
              </a:rPr>
              <a:t>Scale amount of prompt particles to create several datasets </a:t>
            </a:r>
          </a:p>
          <a:p>
            <a:pPr lvl="1"/>
            <a:r>
              <a:rPr lang="en-DE" dirty="0"/>
              <a:t>Fit of prompt flux normalization</a:t>
            </a:r>
          </a:p>
          <a:p>
            <a:pPr lvl="1"/>
            <a:r>
              <a:rPr lang="en-DE" dirty="0"/>
              <a:t>Get handle on hadronic interaction models </a:t>
            </a:r>
          </a:p>
          <a:p>
            <a:pPr lvl="1"/>
            <a:r>
              <a:rPr lang="en-DE" dirty="0"/>
              <a:t>Scaling saves time and resources instead of doing multiple simulations with different interaction models </a:t>
            </a:r>
            <a:endParaRPr lang="en-US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Analyze:</a:t>
            </a:r>
          </a:p>
          <a:p>
            <a:pPr lvl="1"/>
            <a:r>
              <a:rPr lang="en-US" dirty="0">
                <a:sym typeface="Wingdings" pitchFamily="2" charset="2"/>
              </a:rPr>
              <a:t>Muon energy</a:t>
            </a:r>
          </a:p>
          <a:p>
            <a:pPr lvl="1"/>
            <a:r>
              <a:rPr lang="en-US" dirty="0">
                <a:sym typeface="Wingdings" pitchFamily="2" charset="2"/>
              </a:rPr>
              <a:t>Zenith angle</a:t>
            </a:r>
          </a:p>
          <a:p>
            <a:pPr lvl="1"/>
            <a:r>
              <a:rPr lang="en-US" dirty="0">
                <a:sym typeface="Wingdings" pitchFamily="2" charset="2"/>
              </a:rPr>
              <a:t>Time (seasonal variations)</a:t>
            </a:r>
          </a:p>
          <a:p>
            <a:pPr lvl="2"/>
            <a:r>
              <a:rPr lang="en-US" dirty="0"/>
              <a:t>Conventional flux depends on the season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E4192CB-C275-E02D-F869-D6CB4B0D4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7</a:t>
            </a:fld>
            <a:endParaRPr lang="en-US"/>
          </a:p>
        </p:txBody>
      </p:sp>
      <p:pic>
        <p:nvPicPr>
          <p:cNvPr id="6" name="Grafik 5" descr="Ein Bild, das Text, ClipArt enthält.&#10;&#10;Automatisch generierte Beschreibung">
            <a:extLst>
              <a:ext uri="{FF2B5EF4-FFF2-40B4-BE49-F238E27FC236}">
                <a16:creationId xmlns:a16="http://schemas.microsoft.com/office/drawing/2014/main" id="{88ABDCA8-2415-678A-75EF-B1FE12336F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92690" y="136525"/>
            <a:ext cx="692690" cy="441569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B5DE2522-58A9-CB7A-462F-8A213F97EC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510" y="92738"/>
            <a:ext cx="1832786" cy="3651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3ED5D0A-486D-9871-3610-B7009AEE7D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06454" y="139628"/>
            <a:ext cx="1559604" cy="439179"/>
          </a:xfrm>
          <a:prstGeom prst="rect">
            <a:avLst/>
          </a:prstGeom>
        </p:spPr>
      </p:pic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CDA84031-6684-D670-4A35-5528A80B75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5492367"/>
            <a:ext cx="6062475" cy="122290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46CE8D8-F5F5-A2FD-9616-01B7978A5E82}"/>
              </a:ext>
            </a:extLst>
          </p:cNvPr>
          <p:cNvSpPr txBox="1"/>
          <p:nvPr/>
        </p:nvSpPr>
        <p:spPr>
          <a:xfrm>
            <a:off x="7007086" y="5492367"/>
            <a:ext cx="49782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en-DE" dirty="0"/>
              <a:t>CORSIKA reader adopted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n-DE" dirty="0"/>
              <a:t>First simulations running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n-GB" dirty="0">
                <a:latin typeface="PT Mono" panose="02060509020205020204" pitchFamily="49" charset="77"/>
              </a:rPr>
              <a:t>/data/sim/</a:t>
            </a:r>
            <a:r>
              <a:rPr lang="en-GB" dirty="0" err="1">
                <a:latin typeface="PT Mono" panose="02060509020205020204" pitchFamily="49" charset="77"/>
              </a:rPr>
              <a:t>IceCube</a:t>
            </a:r>
            <a:r>
              <a:rPr lang="en-GB" dirty="0">
                <a:latin typeface="PT Mono" panose="02060509020205020204" pitchFamily="49" charset="77"/>
              </a:rPr>
              <a:t>/2023/generated/CORSIKA_EHISTORY/</a:t>
            </a:r>
          </a:p>
        </p:txBody>
      </p:sp>
    </p:spTree>
    <p:extLst>
      <p:ext uri="{BB962C8B-B14F-4D97-AF65-F5344CB8AC3E}">
        <p14:creationId xmlns:p14="http://schemas.microsoft.com/office/powerpoint/2010/main" val="24253375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9894B5-825A-55EC-1BA5-B37A9682E4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Identify prompt particles in air shower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FFD9154-D759-35AC-3804-A86CCDF94F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06620" y="1377538"/>
            <a:ext cx="4772342" cy="3733081"/>
          </a:xfrm>
        </p:spPr>
        <p:txBody>
          <a:bodyPr>
            <a:normAutofit fontScale="55000" lnSpcReduction="20000"/>
          </a:bodyPr>
          <a:lstStyle/>
          <a:p>
            <a:r>
              <a:rPr lang="en-US" sz="2500" dirty="0"/>
              <a:t>CORSIKA 7 </a:t>
            </a:r>
          </a:p>
          <a:p>
            <a:r>
              <a:rPr lang="en-US" sz="2500" dirty="0"/>
              <a:t>10 Mio. air showers (primary: proton)</a:t>
            </a:r>
          </a:p>
          <a:p>
            <a:r>
              <a:rPr lang="en-US" sz="2500" dirty="0"/>
              <a:t>Initial energy: 10</a:t>
            </a:r>
            <a:r>
              <a:rPr lang="en-US" sz="2500" baseline="30000" dirty="0"/>
              <a:t>5</a:t>
            </a:r>
            <a:r>
              <a:rPr lang="en-US" sz="2500" dirty="0"/>
              <a:t> – 10</a:t>
            </a:r>
            <a:r>
              <a:rPr lang="en-US" sz="2500" baseline="30000" dirty="0"/>
              <a:t>9</a:t>
            </a:r>
            <a:r>
              <a:rPr lang="en-US" sz="2500" dirty="0"/>
              <a:t> GeV</a:t>
            </a:r>
          </a:p>
          <a:p>
            <a:r>
              <a:rPr lang="en-US" sz="2500" dirty="0"/>
              <a:t>Two different injection angles 𝜃 </a:t>
            </a:r>
          </a:p>
          <a:p>
            <a:r>
              <a:rPr lang="en-US" sz="2500" dirty="0"/>
              <a:t>SIBYLL 2.3d</a:t>
            </a:r>
          </a:p>
          <a:p>
            <a:r>
              <a:rPr lang="en-US" sz="2500" dirty="0"/>
              <a:t>Sampled from E</a:t>
            </a:r>
            <a:r>
              <a:rPr lang="en-US" sz="2500" baseline="30000" dirty="0"/>
              <a:t>-1 </a:t>
            </a:r>
            <a:r>
              <a:rPr lang="en-US" sz="2500" dirty="0"/>
              <a:t>, reweighted to </a:t>
            </a:r>
            <a:r>
              <a:rPr lang="en-US" sz="2500" dirty="0" err="1"/>
              <a:t>Gaisser</a:t>
            </a:r>
            <a:r>
              <a:rPr lang="en-US" sz="2500" dirty="0"/>
              <a:t> H3a</a:t>
            </a:r>
          </a:p>
          <a:p>
            <a:r>
              <a:rPr lang="en-US" sz="2500" dirty="0"/>
              <a:t>Extended history option to identify and tag the prompt particles manually</a:t>
            </a:r>
          </a:p>
          <a:p>
            <a:pPr marL="0" indent="0">
              <a:buNone/>
            </a:pPr>
            <a:r>
              <a:rPr lang="en-US" sz="2500" dirty="0"/>
              <a:t> </a:t>
            </a:r>
          </a:p>
          <a:p>
            <a:pPr marL="0" indent="0">
              <a:buNone/>
            </a:pPr>
            <a:r>
              <a:rPr lang="en-US" sz="2500" dirty="0"/>
              <a:t>Deviations at energies &gt; 10</a:t>
            </a:r>
            <a:r>
              <a:rPr lang="en-US" sz="2500" baseline="30000" dirty="0"/>
              <a:t>7</a:t>
            </a:r>
            <a:r>
              <a:rPr lang="en-US" sz="2500" dirty="0"/>
              <a:t> GeV  </a:t>
            </a:r>
          </a:p>
          <a:p>
            <a:r>
              <a:rPr lang="en-US" sz="2500" dirty="0"/>
              <a:t>Maximum injected energy lower than the maximum possible energy </a:t>
            </a:r>
            <a:br>
              <a:rPr lang="en-US" sz="2500" dirty="0"/>
            </a:br>
            <a:r>
              <a:rPr lang="en-US" sz="2500" dirty="0"/>
              <a:t>(GZK cutoff at ~5 * 10</a:t>
            </a:r>
            <a:r>
              <a:rPr lang="en-US" sz="2500" baseline="30000" dirty="0"/>
              <a:t>10</a:t>
            </a:r>
            <a:r>
              <a:rPr lang="en-US" sz="2500" dirty="0"/>
              <a:t> GeV)</a:t>
            </a:r>
          </a:p>
          <a:p>
            <a:r>
              <a:rPr lang="en-US" sz="2500" dirty="0" err="1"/>
              <a:t>MCEq</a:t>
            </a:r>
            <a:r>
              <a:rPr lang="en-US" sz="2500" dirty="0"/>
              <a:t>: SIBYLL 2.3c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9CCCF9F-F8FA-8BDE-6EF7-0F806F78E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8</a:t>
            </a:fld>
            <a:endParaRPr lang="en-US"/>
          </a:p>
        </p:txBody>
      </p:sp>
      <p:pic>
        <p:nvPicPr>
          <p:cNvPr id="9" name="Grafik 8" descr="Ein Bild, das Text, ClipArt enthält.&#10;&#10;Automatisch generierte Beschreibung">
            <a:extLst>
              <a:ext uri="{FF2B5EF4-FFF2-40B4-BE49-F238E27FC236}">
                <a16:creationId xmlns:a16="http://schemas.microsoft.com/office/drawing/2014/main" id="{E5354284-D3DB-F53C-0B20-20F2509706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92690" y="136525"/>
            <a:ext cx="692690" cy="441569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3A0805B6-30EA-CAB0-174F-3634902582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510" y="92738"/>
            <a:ext cx="1832786" cy="365125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45096B36-EFD9-2682-74B7-C42986B8B9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5488" y="1239752"/>
            <a:ext cx="7079892" cy="4955925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90F14C9B-D366-0D0F-BF94-C682C31331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9282" y="4552122"/>
            <a:ext cx="3293161" cy="230521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4C1FF62-FC44-268F-57B1-6CA2663577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06454" y="139628"/>
            <a:ext cx="1559604" cy="43917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2C44ACE-7E4D-AF2F-154F-D92E575EB728}"/>
              </a:ext>
            </a:extLst>
          </p:cNvPr>
          <p:cNvSpPr txBox="1"/>
          <p:nvPr/>
        </p:nvSpPr>
        <p:spPr>
          <a:xfrm>
            <a:off x="5585791" y="6195677"/>
            <a:ext cx="5307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en-DE" dirty="0"/>
              <a:t>Good agreement between CORSIKA and MCEq</a:t>
            </a:r>
          </a:p>
        </p:txBody>
      </p:sp>
    </p:spTree>
    <p:extLst>
      <p:ext uri="{BB962C8B-B14F-4D97-AF65-F5344CB8AC3E}">
        <p14:creationId xmlns:p14="http://schemas.microsoft.com/office/powerpoint/2010/main" val="23160573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9BBF1B-5559-C48D-464B-D6CED4270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Specific parent particle identification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0DC0270-F443-7CCE-CD0E-634A9041D3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8956" y="1972604"/>
            <a:ext cx="4840918" cy="368458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CORSIKA 7 using SIBYLL 2.3d vs. SIBYLL 2.3c</a:t>
            </a:r>
            <a:r>
              <a:rPr lang="en-US" baseline="30000" dirty="0"/>
              <a:t>1</a:t>
            </a:r>
            <a:r>
              <a:rPr lang="en-US" dirty="0"/>
              <a:t>  </a:t>
            </a:r>
          </a:p>
          <a:p>
            <a:r>
              <a:rPr lang="en-US" dirty="0"/>
              <a:t>Good agreement with unflavored particles</a:t>
            </a:r>
          </a:p>
          <a:p>
            <a:r>
              <a:rPr lang="en-US" dirty="0"/>
              <a:t>Mismatches occur for all the D-mesons</a:t>
            </a:r>
          </a:p>
          <a:p>
            <a:pPr lvl="1"/>
            <a:r>
              <a:rPr lang="en-US" dirty="0"/>
              <a:t>Issue not yet solved</a:t>
            </a:r>
          </a:p>
          <a:p>
            <a:pPr lvl="1"/>
            <a:r>
              <a:rPr lang="en-US" dirty="0"/>
              <a:t>Only protons simulated with CORSIKA</a:t>
            </a:r>
          </a:p>
          <a:p>
            <a:endParaRPr lang="en-US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51406F2-79A6-1553-A699-2E519D935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9</a:t>
            </a:fld>
            <a:endParaRPr lang="en-US"/>
          </a:p>
        </p:txBody>
      </p:sp>
      <p:pic>
        <p:nvPicPr>
          <p:cNvPr id="9" name="Grafik 8" descr="Ein Bild, das Text, ClipArt enthält.&#10;&#10;Automatisch generierte Beschreibung">
            <a:extLst>
              <a:ext uri="{FF2B5EF4-FFF2-40B4-BE49-F238E27FC236}">
                <a16:creationId xmlns:a16="http://schemas.microsoft.com/office/drawing/2014/main" id="{104AF988-C203-5D83-F192-459FA02085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92690" y="136525"/>
            <a:ext cx="692690" cy="441569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076CE265-651F-B357-7B73-51893F17DE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510" y="92738"/>
            <a:ext cx="1832786" cy="365125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338D4DFD-1791-801A-FBF0-C345775ECD91}"/>
              </a:ext>
            </a:extLst>
          </p:cNvPr>
          <p:cNvSpPr txBox="1"/>
          <p:nvPr/>
        </p:nvSpPr>
        <p:spPr>
          <a:xfrm>
            <a:off x="438955" y="6352142"/>
            <a:ext cx="3829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aseline="30000" dirty="0"/>
              <a:t>1 </a:t>
            </a:r>
            <a:r>
              <a:rPr lang="en-US" dirty="0"/>
              <a:t> Phys. Rev. D 100 (2019) 103018</a:t>
            </a:r>
          </a:p>
        </p:txBody>
      </p:sp>
      <p:pic>
        <p:nvPicPr>
          <p:cNvPr id="16" name="Inhaltsplatzhalter 15">
            <a:extLst>
              <a:ext uri="{FF2B5EF4-FFF2-40B4-BE49-F238E27FC236}">
                <a16:creationId xmlns:a16="http://schemas.microsoft.com/office/drawing/2014/main" id="{5C7684AE-3710-A625-E81A-73363F7521E1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/>
          <a:stretch>
            <a:fillRect/>
          </a:stretch>
        </p:blipFill>
        <p:spPr>
          <a:xfrm>
            <a:off x="5279874" y="1319482"/>
            <a:ext cx="6400428" cy="5120342"/>
          </a:xfr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BB73818-0617-A11A-D645-16B7B51F1B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06454" y="139628"/>
            <a:ext cx="1559604" cy="439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01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3273</TotalTime>
  <Words>725</Words>
  <Application>Microsoft Macintosh PowerPoint</Application>
  <PresentationFormat>Widescreen</PresentationFormat>
  <Paragraphs>121</Paragraphs>
  <Slides>15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4" baseType="lpstr">
      <vt:lpstr>Akkurat-Bold</vt:lpstr>
      <vt:lpstr>Arial</vt:lpstr>
      <vt:lpstr>Calibri</vt:lpstr>
      <vt:lpstr>Calibri Light</vt:lpstr>
      <vt:lpstr>Cambria Math</vt:lpstr>
      <vt:lpstr>Helvetica</vt:lpstr>
      <vt:lpstr>PT Mono</vt:lpstr>
      <vt:lpstr>Wingdings</vt:lpstr>
      <vt:lpstr>Office</vt:lpstr>
      <vt:lpstr>Measuring the prompt component of the atmospheric muon flux  Ludwig Neste and Pascal Gutjahr</vt:lpstr>
      <vt:lpstr>Definition of the muon flux</vt:lpstr>
      <vt:lpstr>Muon flux</vt:lpstr>
      <vt:lpstr>Previous analyses</vt:lpstr>
      <vt:lpstr>Solution to zenith problem?</vt:lpstr>
      <vt:lpstr>Observations</vt:lpstr>
      <vt:lpstr>New ideas to measure the prompt component</vt:lpstr>
      <vt:lpstr>Identify prompt particles in air shower</vt:lpstr>
      <vt:lpstr>Specific parent particle identification</vt:lpstr>
      <vt:lpstr>Scaling of the prompt component - tagging</vt:lpstr>
      <vt:lpstr>Muon energy distributions</vt:lpstr>
      <vt:lpstr>Summary </vt:lpstr>
      <vt:lpstr>PowerPoint Presentation</vt:lpstr>
      <vt:lpstr>Backup: Zenith problem </vt:lpstr>
      <vt:lpstr>Backup: Scaling of the prompt component - DYNSTACK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Prompt component of the atmospheric muon flux</dc:title>
  <dc:creator>Pascal Gutjahr</dc:creator>
  <cp:lastModifiedBy>Pascal Gutjahr</cp:lastModifiedBy>
  <cp:revision>85</cp:revision>
  <cp:lastPrinted>2023-03-15T10:17:03Z</cp:lastPrinted>
  <dcterms:created xsi:type="dcterms:W3CDTF">2022-10-20T11:47:20Z</dcterms:created>
  <dcterms:modified xsi:type="dcterms:W3CDTF">2023-05-30T16:10:57Z</dcterms:modified>
</cp:coreProperties>
</file>